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3648" r:id="rId1"/>
  </p:sldMasterIdLst>
  <p:notesMasterIdLst>
    <p:notesMasterId r:id="rId35"/>
  </p:notesMasterIdLst>
  <p:handoutMasterIdLst>
    <p:handoutMasterId r:id="rId36"/>
  </p:handoutMasterIdLst>
  <p:sldIdLst>
    <p:sldId id="281" r:id="rId2"/>
    <p:sldId id="314" r:id="rId3"/>
    <p:sldId id="315" r:id="rId4"/>
    <p:sldId id="316" r:id="rId5"/>
    <p:sldId id="317" r:id="rId6"/>
    <p:sldId id="328" r:id="rId7"/>
    <p:sldId id="318" r:id="rId8"/>
    <p:sldId id="319" r:id="rId9"/>
    <p:sldId id="320" r:id="rId10"/>
    <p:sldId id="321" r:id="rId11"/>
    <p:sldId id="322" r:id="rId12"/>
    <p:sldId id="323" r:id="rId13"/>
    <p:sldId id="324" r:id="rId14"/>
    <p:sldId id="325" r:id="rId15"/>
    <p:sldId id="326" r:id="rId16"/>
    <p:sldId id="329" r:id="rId17"/>
    <p:sldId id="330" r:id="rId18"/>
    <p:sldId id="327" r:id="rId19"/>
    <p:sldId id="331" r:id="rId20"/>
    <p:sldId id="333" r:id="rId21"/>
    <p:sldId id="334" r:id="rId22"/>
    <p:sldId id="335" r:id="rId23"/>
    <p:sldId id="336" r:id="rId24"/>
    <p:sldId id="332" r:id="rId25"/>
    <p:sldId id="337" r:id="rId26"/>
    <p:sldId id="338" r:id="rId27"/>
    <p:sldId id="339" r:id="rId28"/>
    <p:sldId id="340" r:id="rId29"/>
    <p:sldId id="341" r:id="rId30"/>
    <p:sldId id="342" r:id="rId31"/>
    <p:sldId id="343" r:id="rId32"/>
    <p:sldId id="344" r:id="rId33"/>
    <p:sldId id="311" r:id="rId34"/>
  </p:sldIdLst>
  <p:sldSz cx="9144000" cy="6858000" type="screen4x3"/>
  <p:notesSz cx="6784975" cy="9906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994A"/>
    <a:srgbClr val="F2F28A"/>
    <a:srgbClr val="E3EBB5"/>
    <a:srgbClr val="E4E3B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Střední styl 2 – zvýraznění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322" autoAdjust="0"/>
  </p:normalViewPr>
  <p:slideViewPr>
    <p:cSldViewPr>
      <p:cViewPr varScale="1">
        <p:scale>
          <a:sx n="105" d="100"/>
          <a:sy n="105" d="100"/>
        </p:scale>
        <p:origin x="1110"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0156" cy="495300"/>
          </a:xfrm>
          <a:prstGeom prst="rect">
            <a:avLst/>
          </a:prstGeom>
        </p:spPr>
        <p:txBody>
          <a:bodyPr vert="horz" lIns="91257" tIns="45629" rIns="91257" bIns="45629" rtlCol="0"/>
          <a:lstStyle>
            <a:lvl1pPr algn="l">
              <a:defRPr sz="1200"/>
            </a:lvl1pPr>
          </a:lstStyle>
          <a:p>
            <a:endParaRPr lang="cs-CZ"/>
          </a:p>
        </p:txBody>
      </p:sp>
      <p:sp>
        <p:nvSpPr>
          <p:cNvPr id="3" name="Zástupný symbol pro datum 2"/>
          <p:cNvSpPr>
            <a:spLocks noGrp="1"/>
          </p:cNvSpPr>
          <p:nvPr>
            <p:ph type="dt" sz="quarter" idx="1"/>
          </p:nvPr>
        </p:nvSpPr>
        <p:spPr>
          <a:xfrm>
            <a:off x="3843250" y="0"/>
            <a:ext cx="2940156" cy="495300"/>
          </a:xfrm>
          <a:prstGeom prst="rect">
            <a:avLst/>
          </a:prstGeom>
        </p:spPr>
        <p:txBody>
          <a:bodyPr vert="horz" lIns="91257" tIns="45629" rIns="91257" bIns="45629" rtlCol="0"/>
          <a:lstStyle>
            <a:lvl1pPr algn="r">
              <a:defRPr sz="1200"/>
            </a:lvl1pPr>
          </a:lstStyle>
          <a:p>
            <a:fld id="{16936291-EE01-4C97-8A49-ABD57837CF94}" type="datetimeFigureOut">
              <a:rPr lang="cs-CZ" smtClean="0"/>
              <a:t>11. 10. 2018</a:t>
            </a:fld>
            <a:endParaRPr lang="cs-CZ"/>
          </a:p>
        </p:txBody>
      </p:sp>
      <p:sp>
        <p:nvSpPr>
          <p:cNvPr id="4" name="Zástupný symbol pro zápatí 3"/>
          <p:cNvSpPr>
            <a:spLocks noGrp="1"/>
          </p:cNvSpPr>
          <p:nvPr>
            <p:ph type="ftr" sz="quarter" idx="2"/>
          </p:nvPr>
        </p:nvSpPr>
        <p:spPr>
          <a:xfrm>
            <a:off x="0" y="9408981"/>
            <a:ext cx="2940156" cy="495300"/>
          </a:xfrm>
          <a:prstGeom prst="rect">
            <a:avLst/>
          </a:prstGeom>
        </p:spPr>
        <p:txBody>
          <a:bodyPr vert="horz" lIns="91257" tIns="45629" rIns="91257" bIns="45629"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43250" y="9408981"/>
            <a:ext cx="2940156" cy="495300"/>
          </a:xfrm>
          <a:prstGeom prst="rect">
            <a:avLst/>
          </a:prstGeom>
        </p:spPr>
        <p:txBody>
          <a:bodyPr vert="horz" lIns="91257" tIns="45629" rIns="91257" bIns="45629" rtlCol="0" anchor="b"/>
          <a:lstStyle>
            <a:lvl1pPr algn="r">
              <a:defRPr sz="1200"/>
            </a:lvl1pPr>
          </a:lstStyle>
          <a:p>
            <a:fld id="{190F4251-AD53-401D-A6E8-E50D2CF1DFC5}" type="slidenum">
              <a:rPr lang="cs-CZ" smtClean="0"/>
              <a:t>‹#›</a:t>
            </a:fld>
            <a:endParaRPr lang="cs-CZ"/>
          </a:p>
        </p:txBody>
      </p:sp>
    </p:spTree>
    <p:extLst>
      <p:ext uri="{BB962C8B-B14F-4D97-AF65-F5344CB8AC3E}">
        <p14:creationId xmlns:p14="http://schemas.microsoft.com/office/powerpoint/2010/main" val="13195820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0895" cy="495855"/>
          </a:xfrm>
          <a:prstGeom prst="rect">
            <a:avLst/>
          </a:prstGeom>
        </p:spPr>
        <p:txBody>
          <a:bodyPr vert="horz" lIns="91257" tIns="45629" rIns="91257" bIns="45629" rtlCol="0"/>
          <a:lstStyle>
            <a:lvl1pPr algn="l">
              <a:defRPr sz="1200"/>
            </a:lvl1pPr>
          </a:lstStyle>
          <a:p>
            <a:endParaRPr lang="cs-CZ"/>
          </a:p>
        </p:txBody>
      </p:sp>
      <p:sp>
        <p:nvSpPr>
          <p:cNvPr id="3" name="Zástupný symbol pro datum 2"/>
          <p:cNvSpPr>
            <a:spLocks noGrp="1"/>
          </p:cNvSpPr>
          <p:nvPr>
            <p:ph type="dt" idx="1"/>
          </p:nvPr>
        </p:nvSpPr>
        <p:spPr>
          <a:xfrm>
            <a:off x="3842496" y="0"/>
            <a:ext cx="2940895" cy="495855"/>
          </a:xfrm>
          <a:prstGeom prst="rect">
            <a:avLst/>
          </a:prstGeom>
        </p:spPr>
        <p:txBody>
          <a:bodyPr vert="horz" lIns="91257" tIns="45629" rIns="91257" bIns="45629" rtlCol="0"/>
          <a:lstStyle>
            <a:lvl1pPr algn="r">
              <a:defRPr sz="1200"/>
            </a:lvl1pPr>
          </a:lstStyle>
          <a:p>
            <a:fld id="{049A5654-4E91-4E13-A25B-0336652E24CC}" type="datetimeFigureOut">
              <a:rPr lang="cs-CZ" smtClean="0"/>
              <a:t>11. 10. 2018</a:t>
            </a:fld>
            <a:endParaRPr lang="cs-CZ"/>
          </a:p>
        </p:txBody>
      </p:sp>
      <p:sp>
        <p:nvSpPr>
          <p:cNvPr id="4" name="Zástupný symbol pro obrázek snímku 3"/>
          <p:cNvSpPr>
            <a:spLocks noGrp="1" noRot="1" noChangeAspect="1"/>
          </p:cNvSpPr>
          <p:nvPr>
            <p:ph type="sldImg" idx="2"/>
          </p:nvPr>
        </p:nvSpPr>
        <p:spPr>
          <a:xfrm>
            <a:off x="915988" y="742950"/>
            <a:ext cx="4953000" cy="3714750"/>
          </a:xfrm>
          <a:prstGeom prst="rect">
            <a:avLst/>
          </a:prstGeom>
          <a:noFill/>
          <a:ln w="12700">
            <a:solidFill>
              <a:prstClr val="black"/>
            </a:solidFill>
          </a:ln>
        </p:spPr>
        <p:txBody>
          <a:bodyPr vert="horz" lIns="91257" tIns="45629" rIns="91257" bIns="45629" rtlCol="0" anchor="ctr"/>
          <a:lstStyle/>
          <a:p>
            <a:endParaRPr lang="cs-CZ"/>
          </a:p>
        </p:txBody>
      </p:sp>
      <p:sp>
        <p:nvSpPr>
          <p:cNvPr id="5" name="Zástupný symbol pro poznámky 4"/>
          <p:cNvSpPr>
            <a:spLocks noGrp="1"/>
          </p:cNvSpPr>
          <p:nvPr>
            <p:ph type="body" sz="quarter" idx="3"/>
          </p:nvPr>
        </p:nvSpPr>
        <p:spPr>
          <a:xfrm>
            <a:off x="678181" y="4705073"/>
            <a:ext cx="5428614" cy="4457937"/>
          </a:xfrm>
          <a:prstGeom prst="rect">
            <a:avLst/>
          </a:prstGeom>
        </p:spPr>
        <p:txBody>
          <a:bodyPr vert="horz" lIns="91257" tIns="45629" rIns="91257" bIns="45629" rtlCol="0"/>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408562"/>
            <a:ext cx="2940895" cy="495854"/>
          </a:xfrm>
          <a:prstGeom prst="rect">
            <a:avLst/>
          </a:prstGeom>
        </p:spPr>
        <p:txBody>
          <a:bodyPr vert="horz" lIns="91257" tIns="45629" rIns="91257" bIns="45629"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42496" y="9408562"/>
            <a:ext cx="2940895" cy="495854"/>
          </a:xfrm>
          <a:prstGeom prst="rect">
            <a:avLst/>
          </a:prstGeom>
        </p:spPr>
        <p:txBody>
          <a:bodyPr vert="horz" lIns="91257" tIns="45629" rIns="91257" bIns="45629" rtlCol="0" anchor="b"/>
          <a:lstStyle>
            <a:lvl1pPr algn="r">
              <a:defRPr sz="1200"/>
            </a:lvl1pPr>
          </a:lstStyle>
          <a:p>
            <a:fld id="{0C478FE2-E458-4257-9580-31D7BEE5E93F}" type="slidenum">
              <a:rPr lang="cs-CZ" smtClean="0"/>
              <a:t>‹#›</a:t>
            </a:fld>
            <a:endParaRPr lang="cs-CZ"/>
          </a:p>
        </p:txBody>
      </p:sp>
    </p:spTree>
    <p:extLst>
      <p:ext uri="{BB962C8B-B14F-4D97-AF65-F5344CB8AC3E}">
        <p14:creationId xmlns:p14="http://schemas.microsoft.com/office/powerpoint/2010/main" val="19273577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a:t>Kliknutím lze upravit styl.</a:t>
            </a:r>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a:t>Kliknutím lze upravit styl předlohy.</a:t>
            </a:r>
          </a:p>
        </p:txBody>
      </p:sp>
      <p:sp>
        <p:nvSpPr>
          <p:cNvPr id="4" name="Zástupný symbol pro datum 3"/>
          <p:cNvSpPr>
            <a:spLocks noGrp="1"/>
          </p:cNvSpPr>
          <p:nvPr>
            <p:ph type="dt" sz="half" idx="10"/>
          </p:nvPr>
        </p:nvSpPr>
        <p:spPr/>
        <p:txBody>
          <a:bodyPr/>
          <a:lstStyle/>
          <a:p>
            <a:fld id="{F59B28C0-C1D0-471A-84AC-15705348D4E7}" type="datetime1">
              <a:rPr lang="cs-CZ" smtClean="0"/>
              <a:t>11. 10. 2018</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EF6FBF6-7ABC-4242-9CEE-9E0D204F2DC1}" type="slidenum">
              <a:rPr lang="cs-CZ" smtClean="0"/>
              <a:t>‹#›</a:t>
            </a:fld>
            <a:endParaRPr lang="cs-CZ"/>
          </a:p>
        </p:txBody>
      </p:sp>
    </p:spTree>
    <p:extLst>
      <p:ext uri="{BB962C8B-B14F-4D97-AF65-F5344CB8AC3E}">
        <p14:creationId xmlns:p14="http://schemas.microsoft.com/office/powerpoint/2010/main" val="35435863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2773EB03-9ED2-41B3-B087-803D178A6AF1}" type="datetime1">
              <a:rPr lang="cs-CZ" smtClean="0"/>
              <a:t>11. 10. 2018</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EF6FBF6-7ABC-4242-9CEE-9E0D204F2DC1}" type="slidenum">
              <a:rPr lang="cs-CZ" smtClean="0"/>
              <a:t>‹#›</a:t>
            </a:fld>
            <a:endParaRPr lang="cs-CZ"/>
          </a:p>
        </p:txBody>
      </p:sp>
    </p:spTree>
    <p:extLst>
      <p:ext uri="{BB962C8B-B14F-4D97-AF65-F5344CB8AC3E}">
        <p14:creationId xmlns:p14="http://schemas.microsoft.com/office/powerpoint/2010/main" val="22230018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Kliknutím lze upravit styl.</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A7480587-5E04-4DFD-8463-55FE8CD22BF7}" type="datetime1">
              <a:rPr lang="cs-CZ" smtClean="0"/>
              <a:t>11. 10. 2018</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EF6FBF6-7ABC-4242-9CEE-9E0D204F2DC1}" type="slidenum">
              <a:rPr lang="cs-CZ" smtClean="0"/>
              <a:t>‹#›</a:t>
            </a:fld>
            <a:endParaRPr lang="cs-CZ"/>
          </a:p>
        </p:txBody>
      </p:sp>
    </p:spTree>
    <p:extLst>
      <p:ext uri="{BB962C8B-B14F-4D97-AF65-F5344CB8AC3E}">
        <p14:creationId xmlns:p14="http://schemas.microsoft.com/office/powerpoint/2010/main" val="38951695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0F2E5C9A-206D-4D32-9FD7-5981922CD3FE}" type="datetime1">
              <a:rPr lang="cs-CZ" smtClean="0"/>
              <a:t>11. 10. 2018</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EF6FBF6-7ABC-4242-9CEE-9E0D204F2DC1}" type="slidenum">
              <a:rPr lang="cs-CZ" smtClean="0"/>
              <a:t>‹#›</a:t>
            </a:fld>
            <a:endParaRPr lang="cs-CZ"/>
          </a:p>
        </p:txBody>
      </p:sp>
    </p:spTree>
    <p:extLst>
      <p:ext uri="{BB962C8B-B14F-4D97-AF65-F5344CB8AC3E}">
        <p14:creationId xmlns:p14="http://schemas.microsoft.com/office/powerpoint/2010/main" val="3808708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a:t>Kliknutím lze upravit styl.</a:t>
            </a:r>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0759CD3B-FBE9-4056-8B26-A0BD8BB05789}" type="datetime1">
              <a:rPr lang="cs-CZ" smtClean="0"/>
              <a:t>11. 10. 2018</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4EF6FBF6-7ABC-4242-9CEE-9E0D204F2DC1}" type="slidenum">
              <a:rPr lang="cs-CZ" smtClean="0"/>
              <a:t>‹#›</a:t>
            </a:fld>
            <a:endParaRPr lang="cs-CZ"/>
          </a:p>
        </p:txBody>
      </p:sp>
    </p:spTree>
    <p:extLst>
      <p:ext uri="{BB962C8B-B14F-4D97-AF65-F5344CB8AC3E}">
        <p14:creationId xmlns:p14="http://schemas.microsoft.com/office/powerpoint/2010/main" val="35899639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CD91D071-E5BD-4B20-896B-1B3D82AA9D0E}" type="datetime1">
              <a:rPr lang="cs-CZ" smtClean="0"/>
              <a:t>11. 10. 2018</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4EF6FBF6-7ABC-4242-9CEE-9E0D204F2DC1}" type="slidenum">
              <a:rPr lang="cs-CZ" smtClean="0"/>
              <a:t>‹#›</a:t>
            </a:fld>
            <a:endParaRPr lang="cs-CZ"/>
          </a:p>
        </p:txBody>
      </p:sp>
    </p:spTree>
    <p:extLst>
      <p:ext uri="{BB962C8B-B14F-4D97-AF65-F5344CB8AC3E}">
        <p14:creationId xmlns:p14="http://schemas.microsoft.com/office/powerpoint/2010/main" val="39765043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0990F040-F54F-45FA-AF33-3743A11FE491}" type="datetime1">
              <a:rPr lang="cs-CZ" smtClean="0"/>
              <a:t>11. 10. 2018</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4EF6FBF6-7ABC-4242-9CEE-9E0D204F2DC1}" type="slidenum">
              <a:rPr lang="cs-CZ" smtClean="0"/>
              <a:t>‹#›</a:t>
            </a:fld>
            <a:endParaRPr lang="cs-CZ"/>
          </a:p>
        </p:txBody>
      </p:sp>
    </p:spTree>
    <p:extLst>
      <p:ext uri="{BB962C8B-B14F-4D97-AF65-F5344CB8AC3E}">
        <p14:creationId xmlns:p14="http://schemas.microsoft.com/office/powerpoint/2010/main" val="35687170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a:t>Kliknutím lze upravit styl.</a:t>
            </a:r>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F1E8E527-7FC0-4827-96CE-FE1CEAB2FA6F}" type="datetime1">
              <a:rPr lang="cs-CZ" smtClean="0"/>
              <a:t>11. 10. 2018</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EF6FBF6-7ABC-4242-9CEE-9E0D204F2DC1}" type="slidenum">
              <a:rPr lang="cs-CZ" smtClean="0"/>
              <a:t>‹#›</a:t>
            </a:fld>
            <a:endParaRPr lang="cs-CZ"/>
          </a:p>
        </p:txBody>
      </p:sp>
    </p:spTree>
    <p:extLst>
      <p:ext uri="{BB962C8B-B14F-4D97-AF65-F5344CB8AC3E}">
        <p14:creationId xmlns:p14="http://schemas.microsoft.com/office/powerpoint/2010/main" val="1591296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Kliknutím lze upravit styl.</a:t>
            </a:r>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793B2F57-3A29-4D3A-8A23-6086BEF76F33}" type="datetime1">
              <a:rPr lang="cs-CZ" smtClean="0"/>
              <a:t>11. 10. 2018</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EF6FBF6-7ABC-4242-9CEE-9E0D204F2DC1}" type="slidenum">
              <a:rPr lang="cs-CZ" smtClean="0"/>
              <a:t>‹#›</a:t>
            </a:fld>
            <a:endParaRPr lang="cs-CZ"/>
          </a:p>
        </p:txBody>
      </p:sp>
    </p:spTree>
    <p:extLst>
      <p:ext uri="{BB962C8B-B14F-4D97-AF65-F5344CB8AC3E}">
        <p14:creationId xmlns:p14="http://schemas.microsoft.com/office/powerpoint/2010/main" val="4075781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D0633269-4841-403C-ACBE-312B5D41EEB4}" type="datetime1">
              <a:rPr lang="cs-CZ" smtClean="0"/>
              <a:t>11. 10. 2018</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EF6FBF6-7ABC-4242-9CEE-9E0D204F2DC1}" type="slidenum">
              <a:rPr lang="cs-CZ" smtClean="0"/>
              <a:t>‹#›</a:t>
            </a:fld>
            <a:endParaRPr lang="cs-CZ"/>
          </a:p>
        </p:txBody>
      </p:sp>
    </p:spTree>
    <p:extLst>
      <p:ext uri="{BB962C8B-B14F-4D97-AF65-F5344CB8AC3E}">
        <p14:creationId xmlns:p14="http://schemas.microsoft.com/office/powerpoint/2010/main" val="42442103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D8FC104B-4852-4881-B11C-A477818CAE0B}" type="datetime1">
              <a:rPr lang="cs-CZ" smtClean="0"/>
              <a:t>11. 10. 2018</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EF6FBF6-7ABC-4242-9CEE-9E0D204F2DC1}" type="slidenum">
              <a:rPr lang="cs-CZ" smtClean="0"/>
              <a:t>‹#›</a:t>
            </a:fld>
            <a:endParaRPr lang="cs-CZ"/>
          </a:p>
        </p:txBody>
      </p:sp>
    </p:spTree>
    <p:extLst>
      <p:ext uri="{BB962C8B-B14F-4D97-AF65-F5344CB8AC3E}">
        <p14:creationId xmlns:p14="http://schemas.microsoft.com/office/powerpoint/2010/main" val="2285550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F53302-5DAE-461C-ACA2-E7F9775CADD9}" type="datetime1">
              <a:rPr lang="cs-CZ" smtClean="0"/>
              <a:t>11. 10. 2018</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F6FBF6-7ABC-4242-9CEE-9E0D204F2DC1}" type="slidenum">
              <a:rPr lang="cs-CZ" smtClean="0"/>
              <a:t>‹#›</a:t>
            </a:fld>
            <a:endParaRPr lang="cs-CZ"/>
          </a:p>
        </p:txBody>
      </p:sp>
    </p:spTree>
    <p:extLst>
      <p:ext uri="{BB962C8B-B14F-4D97-AF65-F5344CB8AC3E}">
        <p14:creationId xmlns:p14="http://schemas.microsoft.com/office/powerpoint/2010/main" val="7811293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628800"/>
            <a:ext cx="8229600" cy="4731050"/>
          </a:xfrm>
        </p:spPr>
        <p:txBody>
          <a:bodyPr>
            <a:noAutofit/>
          </a:bodyPr>
          <a:lstStyle/>
          <a:p>
            <a:pPr marL="0" indent="0" algn="ctr">
              <a:lnSpc>
                <a:spcPct val="120000"/>
              </a:lnSpc>
              <a:spcBef>
                <a:spcPct val="0"/>
              </a:spcBef>
              <a:buNone/>
            </a:pPr>
            <a:r>
              <a:rPr lang="cs-CZ" b="1" dirty="0">
                <a:solidFill>
                  <a:srgbClr val="00B050"/>
                </a:solidFill>
                <a:effectLst>
                  <a:outerShdw blurRad="38100" dist="38100" dir="2700000" algn="tl">
                    <a:srgbClr val="000000">
                      <a:alpha val="43137"/>
                    </a:srgbClr>
                  </a:outerShdw>
                </a:effectLst>
              </a:rPr>
              <a:t>Pravidla řízení o stanovení a přiznání finanční podpory JMK pro léta 2019-2020 v oblasti podpory poskytování sociálních služeb</a:t>
            </a:r>
            <a:endParaRPr lang="cs-CZ" b="1" dirty="0">
              <a:solidFill>
                <a:srgbClr val="00B050"/>
              </a:solidFill>
            </a:endParaRPr>
          </a:p>
          <a:p>
            <a:pPr marL="0" indent="0" algn="ctr">
              <a:lnSpc>
                <a:spcPct val="120000"/>
              </a:lnSpc>
              <a:spcBef>
                <a:spcPct val="0"/>
              </a:spcBef>
              <a:buNone/>
            </a:pPr>
            <a:endParaRPr lang="cs-CZ" b="1" dirty="0">
              <a:solidFill>
                <a:schemeClr val="tx2"/>
              </a:solidFill>
            </a:endParaRPr>
          </a:p>
          <a:p>
            <a:pPr marL="0" indent="0" algn="ctr">
              <a:lnSpc>
                <a:spcPct val="120000"/>
              </a:lnSpc>
              <a:spcBef>
                <a:spcPct val="0"/>
              </a:spcBef>
              <a:buNone/>
            </a:pPr>
            <a:endParaRPr lang="cs-CZ" b="1" dirty="0">
              <a:solidFill>
                <a:schemeClr val="tx2"/>
              </a:solidFill>
            </a:endParaRPr>
          </a:p>
          <a:p>
            <a:pPr marL="0" indent="0" algn="ctr">
              <a:lnSpc>
                <a:spcPct val="120000"/>
              </a:lnSpc>
              <a:spcBef>
                <a:spcPct val="0"/>
              </a:spcBef>
              <a:buNone/>
            </a:pPr>
            <a:endParaRPr lang="cs-CZ" b="1" dirty="0">
              <a:solidFill>
                <a:schemeClr val="tx2"/>
              </a:solidFill>
            </a:endParaRPr>
          </a:p>
          <a:p>
            <a:pPr marL="0" indent="0" algn="just">
              <a:lnSpc>
                <a:spcPct val="120000"/>
              </a:lnSpc>
              <a:spcBef>
                <a:spcPct val="0"/>
              </a:spcBef>
              <a:buNone/>
            </a:pPr>
            <a:endParaRPr lang="cs-CZ" sz="1500" b="1" dirty="0">
              <a:solidFill>
                <a:schemeClr val="tx2"/>
              </a:solidFill>
            </a:endParaRPr>
          </a:p>
          <a:p>
            <a:pPr marL="0" indent="0" algn="just">
              <a:lnSpc>
                <a:spcPct val="120000"/>
              </a:lnSpc>
              <a:spcBef>
                <a:spcPct val="0"/>
              </a:spcBef>
              <a:buNone/>
            </a:pPr>
            <a:r>
              <a:rPr lang="cs-CZ" sz="1200" b="1" dirty="0">
                <a:solidFill>
                  <a:schemeClr val="tx2"/>
                </a:solidFill>
              </a:rPr>
              <a:t>Zpracovaly: JUDr. Petra Petrová, Ing. Kateřina Adamcová, Ing. Petra Metálová, Ing. Eva </a:t>
            </a:r>
            <a:r>
              <a:rPr lang="cs-CZ" sz="1200" b="1" dirty="0" err="1">
                <a:solidFill>
                  <a:schemeClr val="tx2"/>
                </a:solidFill>
              </a:rPr>
              <a:t>Földešiová</a:t>
            </a:r>
            <a:r>
              <a:rPr lang="cs-CZ" sz="1200" b="1" dirty="0">
                <a:solidFill>
                  <a:schemeClr val="tx2"/>
                </a:solidFill>
              </a:rPr>
              <a:t>, 		                    </a:t>
            </a:r>
          </a:p>
          <a:p>
            <a:pPr marL="0" indent="0" algn="just">
              <a:lnSpc>
                <a:spcPct val="120000"/>
              </a:lnSpc>
              <a:spcBef>
                <a:spcPct val="0"/>
              </a:spcBef>
              <a:buNone/>
            </a:pPr>
            <a:r>
              <a:rPr lang="cs-CZ" sz="1200" b="1" dirty="0">
                <a:solidFill>
                  <a:schemeClr val="tx2"/>
                </a:solidFill>
              </a:rPr>
              <a:t>Oddělení ekonomiky a kontroly OSV</a:t>
            </a:r>
          </a:p>
          <a:p>
            <a:pPr marL="0" indent="0">
              <a:buNone/>
            </a:pPr>
            <a:endParaRPr lang="cs-CZ" sz="1100" b="1" dirty="0">
              <a:solidFill>
                <a:srgbClr val="01994A"/>
              </a:solidFill>
            </a:endParaRP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676076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844824"/>
            <a:ext cx="8291264" cy="4320480"/>
          </a:xfrm>
        </p:spPr>
        <p:txBody>
          <a:bodyPr>
            <a:noAutofit/>
          </a:bodyPr>
          <a:lstStyle/>
          <a:p>
            <a:pPr lvl="1" algn="just">
              <a:buFont typeface="Wingdings" panose="05000000000000000000" pitchFamily="2" charset="2"/>
              <a:buChar char="Ø"/>
            </a:pPr>
            <a:r>
              <a:rPr lang="cs-CZ" sz="1400" b="1" dirty="0">
                <a:solidFill>
                  <a:schemeClr val="tx2"/>
                </a:solidFill>
              </a:rPr>
              <a:t>dvouletá platnost pravidel</a:t>
            </a:r>
          </a:p>
          <a:p>
            <a:pPr lvl="1" algn="just">
              <a:buFont typeface="Wingdings" panose="05000000000000000000" pitchFamily="2" charset="2"/>
              <a:buChar char="Ø"/>
            </a:pPr>
            <a:r>
              <a:rPr lang="cs-CZ" sz="1400" b="1" dirty="0">
                <a:solidFill>
                  <a:schemeClr val="tx2"/>
                </a:solidFill>
              </a:rPr>
              <a:t>rozšíření definice finanční podpory o finanční podporu č. 3 – individuální projektu JMK</a:t>
            </a:r>
          </a:p>
          <a:p>
            <a:pPr lvl="1" algn="just">
              <a:buFont typeface="Wingdings" panose="05000000000000000000" pitchFamily="2" charset="2"/>
              <a:buChar char="Ø"/>
            </a:pPr>
            <a:r>
              <a:rPr lang="cs-CZ" sz="1400" b="1" dirty="0">
                <a:solidFill>
                  <a:schemeClr val="tx2"/>
                </a:solidFill>
              </a:rPr>
              <a:t>změny způsobu podávání žádostí</a:t>
            </a:r>
          </a:p>
          <a:p>
            <a:pPr lvl="1" algn="just">
              <a:buFont typeface="Wingdings" panose="05000000000000000000" pitchFamily="2" charset="2"/>
              <a:buChar char="Ø"/>
            </a:pPr>
            <a:r>
              <a:rPr lang="cs-CZ" sz="1400" b="1" dirty="0">
                <a:solidFill>
                  <a:schemeClr val="tx2"/>
                </a:solidFill>
              </a:rPr>
              <a:t>nesplnění požadavků formálního hodnocení žádosti = vyřazení z dalšího průběhu řízení</a:t>
            </a:r>
          </a:p>
          <a:p>
            <a:pPr lvl="1" algn="just">
              <a:buFont typeface="Wingdings" panose="05000000000000000000" pitchFamily="2" charset="2"/>
              <a:buChar char="Ø"/>
            </a:pPr>
            <a:r>
              <a:rPr lang="cs-CZ" sz="1400" b="1" dirty="0">
                <a:solidFill>
                  <a:schemeClr val="tx2"/>
                </a:solidFill>
              </a:rPr>
              <a:t>možnost krácení optimální finanční podpory č. 2 příp. finanční podpory č. 3 dle disponibilních finančních prostředků</a:t>
            </a:r>
          </a:p>
          <a:p>
            <a:pPr lvl="1" algn="just">
              <a:buFont typeface="Wingdings" panose="05000000000000000000" pitchFamily="2" charset="2"/>
              <a:buChar char="Ø"/>
            </a:pPr>
            <a:r>
              <a:rPr lang="cs-CZ" sz="1400" b="1" dirty="0">
                <a:solidFill>
                  <a:schemeClr val="tx2"/>
                </a:solidFill>
              </a:rPr>
              <a:t>omezení nárůstu požadované finanční podpory</a:t>
            </a:r>
          </a:p>
          <a:p>
            <a:pPr lvl="1" algn="just">
              <a:buFont typeface="Wingdings" panose="05000000000000000000" pitchFamily="2" charset="2"/>
              <a:buChar char="Ø"/>
            </a:pPr>
            <a:r>
              <a:rPr lang="cs-CZ" sz="1400" b="1" dirty="0">
                <a:solidFill>
                  <a:schemeClr val="tx2"/>
                </a:solidFill>
              </a:rPr>
              <a:t>upřesnění výpočtových vzorců pro jednotlivé finanční podpory (č. 1, 2, 3)</a:t>
            </a:r>
          </a:p>
          <a:p>
            <a:pPr lvl="1" algn="just">
              <a:buFont typeface="Wingdings" panose="05000000000000000000" pitchFamily="2" charset="2"/>
              <a:buChar char="Ø"/>
            </a:pPr>
            <a:r>
              <a:rPr lang="cs-CZ" sz="1400" b="1" dirty="0">
                <a:solidFill>
                  <a:schemeClr val="tx2"/>
                </a:solidFill>
              </a:rPr>
              <a:t>dílčí změny ve stanovení obvyklých (průměrných) hodnot finanční podpory na úvazek nebo lůžko u jednotlivých druhů sociálních služeb</a:t>
            </a:r>
          </a:p>
          <a:p>
            <a:pPr lvl="1" algn="just">
              <a:buFont typeface="Wingdings" panose="05000000000000000000" pitchFamily="2" charset="2"/>
              <a:buChar char="Ø"/>
            </a:pPr>
            <a:r>
              <a:rPr lang="cs-CZ" sz="1400" b="1" dirty="0">
                <a:solidFill>
                  <a:schemeClr val="tx2"/>
                </a:solidFill>
              </a:rPr>
              <a:t>skupina B - změna hodnoty H</a:t>
            </a:r>
          </a:p>
          <a:p>
            <a:pPr lvl="1" algn="just">
              <a:buFont typeface="Wingdings" panose="05000000000000000000" pitchFamily="2" charset="2"/>
              <a:buChar char="Ø"/>
            </a:pPr>
            <a:r>
              <a:rPr lang="cs-CZ" sz="1400" b="1" dirty="0">
                <a:solidFill>
                  <a:schemeClr val="tx2"/>
                </a:solidFill>
              </a:rPr>
              <a:t>skupina D - úprava stanovené hodnoty finanční podpory pro malokapacitní pobytové služby</a:t>
            </a:r>
          </a:p>
          <a:p>
            <a:pPr lvl="1" algn="just">
              <a:buFont typeface="Wingdings" panose="05000000000000000000" pitchFamily="2" charset="2"/>
              <a:buChar char="Ø"/>
            </a:pPr>
            <a:r>
              <a:rPr lang="cs-CZ" sz="1400" b="1" dirty="0">
                <a:solidFill>
                  <a:schemeClr val="tx2"/>
                </a:solidFill>
              </a:rPr>
              <a:t>skupina D změna výpočtu denního podílu příspěvku na péči na lůžko</a:t>
            </a:r>
          </a:p>
          <a:p>
            <a:pPr lvl="1" algn="just">
              <a:buFont typeface="Wingdings" panose="05000000000000000000" pitchFamily="2" charset="2"/>
              <a:buChar char="Ø"/>
            </a:pPr>
            <a:r>
              <a:rPr lang="cs-CZ" sz="1400" b="1" dirty="0">
                <a:solidFill>
                  <a:schemeClr val="tx2"/>
                </a:solidFill>
              </a:rPr>
              <a:t>dílčí změny ve výši spolufinancování služby z úrovně JMK a obcí</a:t>
            </a:r>
          </a:p>
          <a:p>
            <a:pPr lvl="1" algn="just">
              <a:buFont typeface="Wingdings" panose="05000000000000000000" pitchFamily="2" charset="2"/>
              <a:buChar char="Ø"/>
            </a:pPr>
            <a:r>
              <a:rPr lang="cs-CZ" sz="1400" b="1" dirty="0">
                <a:solidFill>
                  <a:schemeClr val="tx2"/>
                </a:solidFill>
              </a:rPr>
              <a:t>úprava sankčních podmínek</a:t>
            </a:r>
          </a:p>
          <a:p>
            <a:pPr marL="457200" lvl="1" indent="0">
              <a:buNone/>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marL="0" indent="0">
              <a:buNone/>
            </a:pPr>
            <a:endParaRPr lang="cs-CZ" sz="1600" b="1" dirty="0">
              <a:solidFill>
                <a:srgbClr val="01994A"/>
              </a:solidFill>
            </a:endParaRP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1434205" y="1124744"/>
            <a:ext cx="6275589" cy="584775"/>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endParaRPr lang="cs-CZ" sz="3200" dirty="0">
              <a:solidFill>
                <a:srgbClr val="00B050"/>
              </a:solidFill>
            </a:endParaRPr>
          </a:p>
        </p:txBody>
      </p:sp>
      <p:sp>
        <p:nvSpPr>
          <p:cNvPr id="4" name="Zástupný symbol pro číslo snímku 3">
            <a:extLst>
              <a:ext uri="{FF2B5EF4-FFF2-40B4-BE49-F238E27FC236}">
                <a16:creationId xmlns:a16="http://schemas.microsoft.com/office/drawing/2014/main" id="{367F4583-D542-4250-BA80-D07C28E14FFE}"/>
              </a:ext>
            </a:extLst>
          </p:cNvPr>
          <p:cNvSpPr>
            <a:spLocks noGrp="1"/>
          </p:cNvSpPr>
          <p:nvPr>
            <p:ph type="sldNum" sz="quarter" idx="12"/>
          </p:nvPr>
        </p:nvSpPr>
        <p:spPr/>
        <p:txBody>
          <a:bodyPr/>
          <a:lstStyle/>
          <a:p>
            <a:fld id="{4EF6FBF6-7ABC-4242-9CEE-9E0D204F2DC1}" type="slidenum">
              <a:rPr lang="cs-CZ" smtClean="0">
                <a:solidFill>
                  <a:schemeClr val="bg1"/>
                </a:solidFill>
              </a:rPr>
              <a:t>2</a:t>
            </a:fld>
            <a:endParaRPr lang="cs-CZ" dirty="0">
              <a:solidFill>
                <a:schemeClr val="bg1"/>
              </a:solidFill>
            </a:endParaRPr>
          </a:p>
        </p:txBody>
      </p:sp>
    </p:spTree>
    <p:extLst>
      <p:ext uri="{BB962C8B-B14F-4D97-AF65-F5344CB8AC3E}">
        <p14:creationId xmlns:p14="http://schemas.microsoft.com/office/powerpoint/2010/main" val="26066870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ázek 6" descr="Obsah obrázku psací potřeby&#10;&#10;Popis vygenerován s vysokou mírou spolehlivosti">
            <a:extLst>
              <a:ext uri="{FF2B5EF4-FFF2-40B4-BE49-F238E27FC236}">
                <a16:creationId xmlns:a16="http://schemas.microsoft.com/office/drawing/2014/main" id="{C7B74EBF-BF99-4B05-9325-20DD38B818EC}"/>
              </a:ext>
            </a:extLst>
          </p:cNvPr>
          <p:cNvPicPr>
            <a:picLocks noChangeAspect="1"/>
          </p:cNvPicPr>
          <p:nvPr/>
        </p:nvPicPr>
        <p:blipFill>
          <a:blip r:embed="rId2" cstate="print">
            <a:extLst>
              <a:ext uri="{BEBA8EAE-BF5A-486C-A8C5-ECC9F3942E4B}">
                <a14:imgProps xmlns:a14="http://schemas.microsoft.com/office/drawing/2010/main">
                  <a14:imgLayer r:embed="rId3">
                    <a14:imgEffect>
                      <a14:sharpenSoften amount="22000"/>
                    </a14:imgEffect>
                    <a14:imgEffect>
                      <a14:brightnessContrast bright="44000" contrast="-40000"/>
                    </a14:imgEffect>
                  </a14:imgLayer>
                </a14:imgProps>
              </a:ext>
              <a:ext uri="{28A0092B-C50C-407E-A947-70E740481C1C}">
                <a14:useLocalDpi xmlns:a14="http://schemas.microsoft.com/office/drawing/2010/main" val="0"/>
              </a:ext>
            </a:extLst>
          </a:blip>
          <a:stretch>
            <a:fillRect/>
          </a:stretch>
        </p:blipFill>
        <p:spPr>
          <a:xfrm>
            <a:off x="755576" y="2204864"/>
            <a:ext cx="4104455" cy="3985419"/>
          </a:xfrm>
          <a:prstGeom prst="round2DiagRect">
            <a:avLst>
              <a:gd name="adj1" fmla="val 16667"/>
              <a:gd name="adj2" fmla="val 0"/>
            </a:avLst>
          </a:prstGeom>
          <a:ln w="88900" cap="sq">
            <a:solidFill>
              <a:srgbClr val="FFFFFF"/>
            </a:solidFill>
            <a:miter lim="800000"/>
          </a:ln>
          <a:effectLst>
            <a:outerShdw blurRad="177800" algn="tl" rotWithShape="0">
              <a:srgbClr val="000000">
                <a:alpha val="43000"/>
              </a:srgbClr>
            </a:outerShdw>
            <a:reflection stA="45000" endPos="65000" dist="50800" dir="5400000" sy="-100000" algn="bl" rotWithShape="0"/>
          </a:effectLst>
        </p:spPr>
      </p:pic>
      <p:sp>
        <p:nvSpPr>
          <p:cNvPr id="3" name="Zástupný symbol pro obsah 2"/>
          <p:cNvSpPr>
            <a:spLocks noGrp="1"/>
          </p:cNvSpPr>
          <p:nvPr>
            <p:ph idx="1"/>
          </p:nvPr>
        </p:nvSpPr>
        <p:spPr>
          <a:xfrm>
            <a:off x="426368" y="1844824"/>
            <a:ext cx="8291264" cy="4320480"/>
          </a:xfrm>
        </p:spPr>
        <p:txBody>
          <a:bodyPr>
            <a:noAutofit/>
          </a:bodyPr>
          <a:lstStyle/>
          <a:p>
            <a:pPr lvl="0"/>
            <a:endParaRPr lang="cs-CZ" sz="1600" b="1" dirty="0">
              <a:solidFill>
                <a:schemeClr val="tx2"/>
              </a:solidFill>
            </a:endParaRPr>
          </a:p>
          <a:p>
            <a:pPr marL="457200" lvl="1" indent="0" algn="ctr">
              <a:buNone/>
            </a:pPr>
            <a:endParaRPr lang="cs-CZ" sz="3600" b="1" dirty="0">
              <a:solidFill>
                <a:schemeClr val="tx2"/>
              </a:solidFill>
            </a:endParaRPr>
          </a:p>
          <a:p>
            <a:pPr marL="457200" lvl="1" indent="0" algn="ctr">
              <a:buNone/>
            </a:pPr>
            <a:r>
              <a:rPr lang="cs-CZ" sz="4000" b="1" dirty="0">
                <a:solidFill>
                  <a:schemeClr val="tx2"/>
                </a:solidFill>
              </a:rPr>
              <a:t>Dvouletá platnost Pravidel</a:t>
            </a: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marL="0" indent="0">
              <a:buNone/>
            </a:pPr>
            <a:endParaRPr lang="cs-CZ" sz="1600" b="1" dirty="0">
              <a:solidFill>
                <a:srgbClr val="01994A"/>
              </a:solidFill>
            </a:endParaRPr>
          </a:p>
          <a:p>
            <a:pPr marL="0" indent="0">
              <a:buNone/>
            </a:pPr>
            <a:endParaRPr lang="cs-CZ" sz="1400" dirty="0"/>
          </a:p>
        </p:txBody>
      </p:sp>
      <p:pic>
        <p:nvPicPr>
          <p:cNvPr id="205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1434205" y="1124744"/>
            <a:ext cx="6275589" cy="584775"/>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endParaRPr lang="cs-CZ" sz="3200" dirty="0">
              <a:solidFill>
                <a:srgbClr val="00B050"/>
              </a:solidFill>
            </a:endParaRPr>
          </a:p>
        </p:txBody>
      </p:sp>
      <p:sp>
        <p:nvSpPr>
          <p:cNvPr id="4" name="Zástupný symbol pro číslo snímku 3">
            <a:extLst>
              <a:ext uri="{FF2B5EF4-FFF2-40B4-BE49-F238E27FC236}">
                <a16:creationId xmlns:a16="http://schemas.microsoft.com/office/drawing/2014/main" id="{F557AED1-A148-4F2A-8C0A-7D1C626943D3}"/>
              </a:ext>
            </a:extLst>
          </p:cNvPr>
          <p:cNvSpPr>
            <a:spLocks noGrp="1"/>
          </p:cNvSpPr>
          <p:nvPr>
            <p:ph type="sldNum" sz="quarter" idx="12"/>
          </p:nvPr>
        </p:nvSpPr>
        <p:spPr/>
        <p:txBody>
          <a:bodyPr/>
          <a:lstStyle/>
          <a:p>
            <a:fld id="{4EF6FBF6-7ABC-4242-9CEE-9E0D204F2DC1}" type="slidenum">
              <a:rPr lang="cs-CZ" smtClean="0">
                <a:solidFill>
                  <a:schemeClr val="bg1"/>
                </a:solidFill>
              </a:rPr>
              <a:t>3</a:t>
            </a:fld>
            <a:endParaRPr lang="cs-CZ" dirty="0">
              <a:solidFill>
                <a:schemeClr val="bg1"/>
              </a:solidFill>
            </a:endParaRPr>
          </a:p>
        </p:txBody>
      </p:sp>
    </p:spTree>
    <p:extLst>
      <p:ext uri="{BB962C8B-B14F-4D97-AF65-F5344CB8AC3E}">
        <p14:creationId xmlns:p14="http://schemas.microsoft.com/office/powerpoint/2010/main" val="691703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2060848"/>
            <a:ext cx="8394104" cy="4176464"/>
          </a:xfrm>
        </p:spPr>
        <p:txBody>
          <a:bodyPr>
            <a:noAutofit/>
          </a:bodyPr>
          <a:lstStyle/>
          <a:p>
            <a:pPr marL="0" indent="0">
              <a:buNone/>
            </a:pPr>
            <a:r>
              <a:rPr lang="cs-CZ" sz="1200" b="1" u="sng" cap="all" dirty="0"/>
              <a:t>Finanční podporou </a:t>
            </a:r>
            <a:r>
              <a:rPr lang="cs-CZ" sz="1200" u="sng" dirty="0"/>
              <a:t>se rozumí:</a:t>
            </a:r>
          </a:p>
          <a:p>
            <a:endParaRPr lang="cs-CZ" sz="1200" dirty="0"/>
          </a:p>
          <a:p>
            <a:pPr marL="0" indent="0" algn="just">
              <a:buNone/>
            </a:pPr>
            <a:r>
              <a:rPr lang="cs-CZ" sz="1200" b="1" u="sng" cap="all" dirty="0"/>
              <a:t>1) finanční podpora </a:t>
            </a:r>
            <a:r>
              <a:rPr lang="cs-CZ" sz="1200" b="1" u="sng" dirty="0"/>
              <a:t>č. 1: </a:t>
            </a:r>
          </a:p>
          <a:p>
            <a:pPr algn="just">
              <a:buFont typeface="Wingdings" panose="05000000000000000000" pitchFamily="2" charset="2"/>
              <a:buChar char="Ø"/>
            </a:pPr>
            <a:r>
              <a:rPr lang="cs-CZ" sz="1200" dirty="0"/>
              <a:t>účelově určené neinvestiční finanční prostředky, o jejichž poskytnutí rozhoduje kraj </a:t>
            </a:r>
            <a:r>
              <a:rPr lang="cs-CZ" sz="1200" b="1" dirty="0">
                <a:solidFill>
                  <a:srgbClr val="00B050"/>
                </a:solidFill>
              </a:rPr>
              <a:t>v souladu s ustanovením § 101a </a:t>
            </a:r>
            <a:r>
              <a:rPr lang="cs-CZ" sz="1200" dirty="0"/>
              <a:t>zákona o sociálních službách, v souladu se zákonem č. 129/2000 Sb., o krajích (krajské zřízení), ve znění pozdějších předpisů (dále jen „zákon o krajích“) a zákonem č. 250/2000 Sb., o rozpočtových pravidlech územních rozpočtů, ve znění pozdějších předpisů (dále jen „zákon o rozpočtových pravidlech územních rozpočtů“),</a:t>
            </a:r>
          </a:p>
          <a:p>
            <a:pPr algn="just"/>
            <a:endParaRPr lang="cs-CZ" sz="1200" dirty="0"/>
          </a:p>
          <a:p>
            <a:pPr marL="0" indent="0" algn="just">
              <a:buNone/>
            </a:pPr>
            <a:r>
              <a:rPr lang="cs-CZ" sz="1200" b="1" u="sng" cap="all" dirty="0"/>
              <a:t>2) finanční podpora </a:t>
            </a:r>
            <a:r>
              <a:rPr lang="cs-CZ" sz="1200" b="1" u="sng" dirty="0"/>
              <a:t>č. 2: </a:t>
            </a:r>
          </a:p>
          <a:p>
            <a:pPr algn="just">
              <a:buFont typeface="Wingdings" panose="05000000000000000000" pitchFamily="2" charset="2"/>
              <a:buChar char="Ø"/>
            </a:pPr>
            <a:r>
              <a:rPr lang="cs-CZ" sz="1200" dirty="0"/>
              <a:t>účelově určené neinvestiční finanční prostředky z rozpočtu Jihomoravského kraje poskytované </a:t>
            </a:r>
            <a:r>
              <a:rPr lang="cs-CZ" sz="1200" b="1" dirty="0">
                <a:solidFill>
                  <a:srgbClr val="00B050"/>
                </a:solidFill>
              </a:rPr>
              <a:t>na základě ustanovení § 105</a:t>
            </a:r>
            <a:r>
              <a:rPr lang="cs-CZ" sz="1200" dirty="0"/>
              <a:t> zákona o sociálních službách a v souladu se zákonem o krajích a zákonem o rozpočtových pravidlech územních rozpočtů – platí pro všechny právní formy kromě příspěvkových organizací Jihomoravského kraje, </a:t>
            </a:r>
          </a:p>
          <a:p>
            <a:pPr algn="just">
              <a:buFont typeface="Wingdings" panose="05000000000000000000" pitchFamily="2" charset="2"/>
              <a:buChar char="Ø"/>
            </a:pPr>
            <a:r>
              <a:rPr lang="cs-CZ" sz="1200" dirty="0"/>
              <a:t>účelově určené neinvestiční finanční prostředky z rozpočtu Jihomoravského kraje poskytované na základě ustanovení § 105 zákona o sociálních službách a na základě zákona o rozpočtových pravidlech územních rozpočtů ve formě příspěvku na provoz – platí pro právní formu příspěvkových organizací Jihomoravského kraje,</a:t>
            </a:r>
          </a:p>
          <a:p>
            <a:pPr marL="228600" indent="-228600" algn="just">
              <a:buFont typeface="+mj-lt"/>
              <a:buAutoNum type="alphaLcParenR"/>
            </a:pPr>
            <a:endParaRPr lang="cs-CZ" sz="1200" dirty="0"/>
          </a:p>
          <a:p>
            <a:pPr marL="0" indent="0" algn="just">
              <a:buNone/>
            </a:pPr>
            <a:r>
              <a:rPr lang="cs-CZ" sz="1200" b="1" u="sng" cap="all" dirty="0"/>
              <a:t>3) finanční podpora </a:t>
            </a:r>
            <a:r>
              <a:rPr lang="cs-CZ" sz="1200" b="1" u="sng" dirty="0"/>
              <a:t>č. 3:</a:t>
            </a:r>
            <a:endParaRPr lang="cs-CZ" sz="1200" b="1" dirty="0"/>
          </a:p>
          <a:p>
            <a:pPr algn="just">
              <a:buFont typeface="Wingdings" panose="05000000000000000000" pitchFamily="2" charset="2"/>
              <a:buChar char="Ø"/>
            </a:pPr>
            <a:r>
              <a:rPr lang="cs-CZ" sz="1200" b="1" dirty="0"/>
              <a:t>účelově určené neinvestiční finanční prostředky poskytované na základě Rozhodnutí o poskytnutí dotace vydaného Ministerstvem práce a sociálních věcí ČR v rámci Operačního programu Zaměstnanost (dále jen „Rozhodnutí o poskytnutí dotace OPZ“); </a:t>
            </a:r>
            <a:r>
              <a:rPr lang="cs-CZ" sz="1200" dirty="0"/>
              <a:t>pro služby zařazené do individuálního projektu</a:t>
            </a:r>
          </a:p>
          <a:p>
            <a:pPr marL="0" indent="0">
              <a:buNone/>
            </a:pPr>
            <a:r>
              <a:rPr lang="cs-CZ" dirty="0"/>
              <a:t> </a:t>
            </a:r>
          </a:p>
          <a:p>
            <a:endParaRPr lang="cs-CZ" dirty="0"/>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marL="0" indent="0">
              <a:buNone/>
            </a:pPr>
            <a:endParaRPr lang="cs-CZ" sz="1600" b="1" dirty="0">
              <a:solidFill>
                <a:srgbClr val="01994A"/>
              </a:solidFill>
            </a:endParaRP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1354217"/>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Rozšíření definice finanční podpory o finanční podporu č. 3</a:t>
            </a:r>
            <a:endParaRPr lang="cs-CZ" dirty="0">
              <a:solidFill>
                <a:srgbClr val="00B050"/>
              </a:solidFill>
              <a:effectLst>
                <a:outerShdw blurRad="38100" dist="38100" dir="2700000" algn="tl">
                  <a:srgbClr val="000000">
                    <a:alpha val="43137"/>
                  </a:srgbClr>
                </a:outerShdw>
              </a:effectLst>
            </a:endParaRPr>
          </a:p>
          <a:p>
            <a:pPr algn="ctr"/>
            <a:endParaRPr lang="cs-CZ" sz="3200" dirty="0">
              <a:solidFill>
                <a:srgbClr val="00B050"/>
              </a:solidFill>
            </a:endParaRPr>
          </a:p>
        </p:txBody>
      </p:sp>
      <p:sp>
        <p:nvSpPr>
          <p:cNvPr id="4" name="Zástupný symbol pro číslo snímku 3">
            <a:extLst>
              <a:ext uri="{FF2B5EF4-FFF2-40B4-BE49-F238E27FC236}">
                <a16:creationId xmlns:a16="http://schemas.microsoft.com/office/drawing/2014/main" id="{A99CD7B9-345A-40DA-A50C-FF48A640F749}"/>
              </a:ext>
            </a:extLst>
          </p:cNvPr>
          <p:cNvSpPr>
            <a:spLocks noGrp="1"/>
          </p:cNvSpPr>
          <p:nvPr>
            <p:ph type="sldNum" sz="quarter" idx="12"/>
          </p:nvPr>
        </p:nvSpPr>
        <p:spPr/>
        <p:txBody>
          <a:bodyPr/>
          <a:lstStyle/>
          <a:p>
            <a:fld id="{4EF6FBF6-7ABC-4242-9CEE-9E0D204F2DC1}" type="slidenum">
              <a:rPr lang="cs-CZ" smtClean="0">
                <a:solidFill>
                  <a:schemeClr val="bg1"/>
                </a:solidFill>
              </a:rPr>
              <a:t>4</a:t>
            </a:fld>
            <a:endParaRPr lang="cs-CZ" dirty="0">
              <a:solidFill>
                <a:schemeClr val="bg1"/>
              </a:solidFill>
            </a:endParaRPr>
          </a:p>
        </p:txBody>
      </p:sp>
    </p:spTree>
    <p:extLst>
      <p:ext uri="{BB962C8B-B14F-4D97-AF65-F5344CB8AC3E}">
        <p14:creationId xmlns:p14="http://schemas.microsoft.com/office/powerpoint/2010/main" val="1754771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2098746"/>
            <a:ext cx="8291264" cy="4138566"/>
          </a:xfrm>
        </p:spPr>
        <p:txBody>
          <a:bodyPr>
            <a:noAutofit/>
          </a:bodyPr>
          <a:lstStyle/>
          <a:p>
            <a:endParaRPr lang="cs-CZ" sz="1200" b="1" dirty="0"/>
          </a:p>
          <a:p>
            <a:pPr marL="0" indent="0">
              <a:buNone/>
            </a:pPr>
            <a:r>
              <a:rPr lang="cs-CZ" sz="1200" b="1" dirty="0"/>
              <a:t>1) </a:t>
            </a:r>
            <a:r>
              <a:rPr lang="cs-CZ" sz="1200" b="1" u="sng" cap="all" dirty="0"/>
              <a:t>Žádost o finanční podporu </a:t>
            </a:r>
            <a:r>
              <a:rPr lang="cs-CZ" sz="1200" b="1" u="sng" dirty="0"/>
              <a:t>č. 1:</a:t>
            </a:r>
          </a:p>
          <a:p>
            <a:pPr algn="just">
              <a:buFont typeface="Wingdings" panose="05000000000000000000" pitchFamily="2" charset="2"/>
              <a:buChar char="Ø"/>
            </a:pPr>
            <a:r>
              <a:rPr lang="cs-CZ" sz="1200" dirty="0"/>
              <a:t>musí být podána výlučně </a:t>
            </a:r>
            <a:r>
              <a:rPr lang="cs-CZ" sz="1200" b="1" dirty="0"/>
              <a:t>prostřednictvím počítačového programu </a:t>
            </a:r>
            <a:r>
              <a:rPr lang="cs-CZ" sz="1200" dirty="0"/>
              <a:t>(software) pro podávání žádostí o dotace, </a:t>
            </a:r>
            <a:r>
              <a:rPr lang="cs-CZ" sz="1200" b="1" dirty="0"/>
              <a:t>který zajišťuje Ministerstvo práce a sociálních věcí ČR,</a:t>
            </a:r>
            <a:r>
              <a:rPr lang="cs-CZ" sz="1200" dirty="0"/>
              <a:t> viz § 104 odst. 6 zákona o sociálních službách,</a:t>
            </a:r>
          </a:p>
          <a:p>
            <a:pPr algn="just">
              <a:buFont typeface="Wingdings" panose="05000000000000000000" pitchFamily="2" charset="2"/>
              <a:buChar char="Ø"/>
            </a:pPr>
            <a:r>
              <a:rPr lang="cs-CZ" sz="1200" dirty="0"/>
              <a:t>se považuje za podanou ve stanoveném termínu, pokud byla (včetně všech povinných příloh) odeslána prostřednictvím příslušného programu nejpozději do půlnoci posledního dne lhůty a </a:t>
            </a:r>
            <a:r>
              <a:rPr lang="cs-CZ" sz="1200" b="1" dirty="0">
                <a:solidFill>
                  <a:srgbClr val="00B050"/>
                </a:solidFill>
              </a:rPr>
              <a:t>zároveň</a:t>
            </a:r>
            <a:r>
              <a:rPr lang="cs-CZ" sz="1200" dirty="0"/>
              <a:t> </a:t>
            </a:r>
            <a:r>
              <a:rPr lang="cs-CZ" sz="1200" b="1" dirty="0">
                <a:solidFill>
                  <a:srgbClr val="00B050"/>
                </a:solidFill>
              </a:rPr>
              <a:t>doručena</a:t>
            </a:r>
            <a:r>
              <a:rPr lang="cs-CZ" sz="1200" dirty="0"/>
              <a:t> včetně všech povinných příloh v </a:t>
            </a:r>
            <a:r>
              <a:rPr lang="cs-CZ" sz="1200" b="1" dirty="0">
                <a:solidFill>
                  <a:srgbClr val="00B050"/>
                </a:solidFill>
              </a:rPr>
              <a:t>tištěné formě </a:t>
            </a:r>
            <a:r>
              <a:rPr lang="cs-CZ" sz="1200" dirty="0"/>
              <a:t>vyhlašovateli. </a:t>
            </a:r>
            <a:r>
              <a:rPr lang="cs-CZ" sz="1200" b="1" dirty="0"/>
              <a:t>Ke splnění lhůty nepostačuje předání žádosti vč. příloh k poštovní přepravě. </a:t>
            </a:r>
          </a:p>
          <a:p>
            <a:pPr algn="just">
              <a:buFont typeface="Wingdings" panose="05000000000000000000" pitchFamily="2" charset="2"/>
              <a:buChar char="Ø"/>
            </a:pPr>
            <a:endParaRPr lang="cs-CZ" sz="1200" dirty="0"/>
          </a:p>
          <a:p>
            <a:pPr marL="0" indent="0" algn="just">
              <a:buNone/>
            </a:pPr>
            <a:r>
              <a:rPr lang="cs-CZ" sz="1200" b="1" dirty="0"/>
              <a:t>2) </a:t>
            </a:r>
            <a:r>
              <a:rPr lang="cs-CZ" sz="1200" b="1" u="sng" cap="all" dirty="0"/>
              <a:t>Žádost o finanční podporu </a:t>
            </a:r>
            <a:r>
              <a:rPr lang="cs-CZ" sz="1200" b="1" u="sng" dirty="0"/>
              <a:t>č. 2, č. 3:</a:t>
            </a:r>
          </a:p>
          <a:p>
            <a:pPr algn="just">
              <a:buFont typeface="Wingdings" panose="05000000000000000000" pitchFamily="2" charset="2"/>
              <a:buChar char="Ø"/>
            </a:pPr>
            <a:r>
              <a:rPr lang="cs-CZ" sz="1200" dirty="0"/>
              <a:t>musí být vyplněna </a:t>
            </a:r>
            <a:r>
              <a:rPr lang="cs-CZ" sz="1200" b="1" dirty="0"/>
              <a:t>elektronicky na formuláři zveřejněném na dotačním portálu Jihomoravského kraje </a:t>
            </a:r>
            <a:r>
              <a:rPr lang="cs-CZ" sz="1200" dirty="0"/>
              <a:t>http://dotace.kr-jihomoravsky.cz,</a:t>
            </a:r>
          </a:p>
          <a:p>
            <a:pPr algn="just">
              <a:buFont typeface="Wingdings" panose="05000000000000000000" pitchFamily="2" charset="2"/>
              <a:buChar char="Ø"/>
            </a:pPr>
            <a:r>
              <a:rPr lang="cs-CZ" sz="1200" dirty="0"/>
              <a:t>po vyplnění formuláře na internetových stránkách vyhlašovatele </a:t>
            </a:r>
            <a:r>
              <a:rPr lang="cs-CZ" sz="1200" b="1" dirty="0"/>
              <a:t>žadatel žádost o finanční podporu ve stanovené lhůtě nejdříve odešle na server JMK,</a:t>
            </a:r>
            <a:r>
              <a:rPr lang="cs-CZ" sz="1200" dirty="0"/>
              <a:t> </a:t>
            </a:r>
            <a:r>
              <a:rPr lang="cs-CZ" sz="1200" b="1" dirty="0"/>
              <a:t>následně vytiskne formulář se získaným kódem</a:t>
            </a:r>
            <a:r>
              <a:rPr lang="cs-CZ" sz="1200" dirty="0"/>
              <a:t> (</a:t>
            </a:r>
            <a:r>
              <a:rPr lang="cs-CZ" sz="1200" u="sng" dirty="0"/>
              <a:t>totožným s elektronickou žádostí</a:t>
            </a:r>
            <a:r>
              <a:rPr lang="cs-CZ" sz="1200" dirty="0"/>
              <a:t>) </a:t>
            </a:r>
            <a:r>
              <a:rPr lang="cs-CZ" sz="1200" b="1" dirty="0"/>
              <a:t>a potvrzením o odeslání dat na server JMK</a:t>
            </a:r>
            <a:r>
              <a:rPr lang="cs-CZ" sz="1200" dirty="0"/>
              <a:t>, </a:t>
            </a:r>
            <a:r>
              <a:rPr lang="cs-CZ" sz="1200" b="1" dirty="0">
                <a:solidFill>
                  <a:srgbClr val="00B050"/>
                </a:solidFill>
              </a:rPr>
              <a:t>podepíše a </a:t>
            </a:r>
            <a:r>
              <a:rPr lang="cs-CZ" sz="1200" b="1" u="sng" dirty="0">
                <a:solidFill>
                  <a:srgbClr val="00B050"/>
                </a:solidFill>
              </a:rPr>
              <a:t>včetně všech příloh </a:t>
            </a:r>
            <a:r>
              <a:rPr lang="cs-CZ" sz="1200" b="1" dirty="0">
                <a:solidFill>
                  <a:srgbClr val="00B050"/>
                </a:solidFill>
              </a:rPr>
              <a:t>odešle nebo předá osobně v 1 originálu na podatelnu Krajského úřadu Jihomoravského kraje</a:t>
            </a:r>
            <a:r>
              <a:rPr lang="cs-CZ" sz="1200" dirty="0"/>
              <a:t>,</a:t>
            </a:r>
          </a:p>
          <a:p>
            <a:pPr algn="just">
              <a:buFont typeface="Wingdings" panose="05000000000000000000" pitchFamily="2" charset="2"/>
              <a:buChar char="Ø"/>
            </a:pPr>
            <a:r>
              <a:rPr lang="cs-CZ" sz="1200" dirty="0"/>
              <a:t>se tedy </a:t>
            </a:r>
            <a:r>
              <a:rPr lang="cs-CZ" sz="1200" b="1" dirty="0"/>
              <a:t>považuje za podanou ve stanoveném termínu</a:t>
            </a:r>
            <a:r>
              <a:rPr lang="cs-CZ" sz="1200" dirty="0"/>
              <a:t>, pokud byla </a:t>
            </a:r>
            <a:r>
              <a:rPr lang="cs-CZ" sz="1200" b="1" dirty="0"/>
              <a:t>odeslána prostřednictvím příslušného programu nejpozději do půlnoci posledního dne lhůty </a:t>
            </a:r>
            <a:r>
              <a:rPr lang="cs-CZ" sz="1200" dirty="0"/>
              <a:t>a </a:t>
            </a:r>
            <a:r>
              <a:rPr lang="cs-CZ" sz="1200" b="1" dirty="0">
                <a:solidFill>
                  <a:srgbClr val="00B050"/>
                </a:solidFill>
              </a:rPr>
              <a:t>zároveň doručena včetně všech povinných příloh v tištěné formě nebo prostřednictvím datové schránky vyhlašovateli</a:t>
            </a:r>
            <a:r>
              <a:rPr lang="cs-CZ" sz="1200" dirty="0"/>
              <a:t>. </a:t>
            </a:r>
            <a:r>
              <a:rPr lang="cs-CZ" sz="1200" u="sng" dirty="0"/>
              <a:t>Ke splnění lhůty nepostačuje předání žádosti vč. příloh k poštovní přepravě</a:t>
            </a:r>
            <a:r>
              <a:rPr lang="cs-CZ" sz="1200" dirty="0"/>
              <a:t>. </a:t>
            </a:r>
          </a:p>
          <a:p>
            <a:pPr marL="0" indent="0">
              <a:buNone/>
            </a:pPr>
            <a:endParaRPr lang="cs-CZ" sz="12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861774"/>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Změny způsobu podávání žádostí</a:t>
            </a:r>
            <a:endParaRPr lang="cs-CZ" dirty="0">
              <a:solidFill>
                <a:srgbClr val="00B050"/>
              </a:solidFill>
            </a:endParaRPr>
          </a:p>
        </p:txBody>
      </p:sp>
      <p:sp>
        <p:nvSpPr>
          <p:cNvPr id="4" name="Zástupný symbol pro číslo snímku 3">
            <a:extLst>
              <a:ext uri="{FF2B5EF4-FFF2-40B4-BE49-F238E27FC236}">
                <a16:creationId xmlns:a16="http://schemas.microsoft.com/office/drawing/2014/main" id="{F72F47AB-956A-4BF1-AA72-CC86ACD5E945}"/>
              </a:ext>
            </a:extLst>
          </p:cNvPr>
          <p:cNvSpPr>
            <a:spLocks noGrp="1"/>
          </p:cNvSpPr>
          <p:nvPr>
            <p:ph type="sldNum" sz="quarter" idx="12"/>
          </p:nvPr>
        </p:nvSpPr>
        <p:spPr/>
        <p:txBody>
          <a:bodyPr/>
          <a:lstStyle/>
          <a:p>
            <a:fld id="{4EF6FBF6-7ABC-4242-9CEE-9E0D204F2DC1}" type="slidenum">
              <a:rPr lang="cs-CZ" smtClean="0">
                <a:solidFill>
                  <a:schemeClr val="bg1"/>
                </a:solidFill>
              </a:rPr>
              <a:t>5</a:t>
            </a:fld>
            <a:endParaRPr lang="cs-CZ" dirty="0">
              <a:solidFill>
                <a:schemeClr val="bg1"/>
              </a:solidFill>
            </a:endParaRPr>
          </a:p>
        </p:txBody>
      </p:sp>
    </p:spTree>
    <p:extLst>
      <p:ext uri="{BB962C8B-B14F-4D97-AF65-F5344CB8AC3E}">
        <p14:creationId xmlns:p14="http://schemas.microsoft.com/office/powerpoint/2010/main" val="35129130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2204864"/>
            <a:ext cx="8291264" cy="2736304"/>
          </a:xfrm>
        </p:spPr>
        <p:txBody>
          <a:bodyPr>
            <a:noAutofit/>
          </a:bodyPr>
          <a:lstStyle/>
          <a:p>
            <a:endParaRPr lang="cs-CZ" sz="1200" b="1" dirty="0"/>
          </a:p>
          <a:p>
            <a:endParaRPr lang="cs-CZ" dirty="0"/>
          </a:p>
          <a:p>
            <a:pPr algn="just">
              <a:buFont typeface="Wingdings" panose="05000000000000000000" pitchFamily="2" charset="2"/>
              <a:buChar char="Ø"/>
            </a:pPr>
            <a:r>
              <a:rPr lang="cs-CZ" sz="1800" b="1" dirty="0"/>
              <a:t>Poskytovatel dotace si vyhrazuje právo ke změně termínu či způsobu podání žádosti. O případných změnách informuje poskytovatele sociálních služeb na dotačním portálu Jihomoravského kraje a prostřednictvím kontaktní emailové adresy uvedené v Krajském informačním systému sociálních služeb Jihomoravského kraje (KISSoS JMK).</a:t>
            </a:r>
          </a:p>
          <a:p>
            <a:pPr marL="0" indent="0">
              <a:buNone/>
            </a:pPr>
            <a:endParaRPr lang="cs-CZ" sz="12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861774"/>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Změny způsobu podávání žádostí</a:t>
            </a:r>
            <a:endParaRPr lang="cs-CZ" dirty="0">
              <a:solidFill>
                <a:srgbClr val="00B050"/>
              </a:solidFill>
            </a:endParaRPr>
          </a:p>
        </p:txBody>
      </p:sp>
      <p:sp>
        <p:nvSpPr>
          <p:cNvPr id="4" name="Zástupný symbol pro číslo snímku 3">
            <a:extLst>
              <a:ext uri="{FF2B5EF4-FFF2-40B4-BE49-F238E27FC236}">
                <a16:creationId xmlns:a16="http://schemas.microsoft.com/office/drawing/2014/main" id="{EF1C55BD-2286-4BC6-ADAA-D76B61CFEC8D}"/>
              </a:ext>
            </a:extLst>
          </p:cNvPr>
          <p:cNvSpPr>
            <a:spLocks noGrp="1"/>
          </p:cNvSpPr>
          <p:nvPr>
            <p:ph type="sldNum" sz="quarter" idx="12"/>
          </p:nvPr>
        </p:nvSpPr>
        <p:spPr/>
        <p:txBody>
          <a:bodyPr/>
          <a:lstStyle/>
          <a:p>
            <a:fld id="{4EF6FBF6-7ABC-4242-9CEE-9E0D204F2DC1}" type="slidenum">
              <a:rPr lang="cs-CZ" smtClean="0">
                <a:solidFill>
                  <a:schemeClr val="bg1"/>
                </a:solidFill>
              </a:rPr>
              <a:t>6</a:t>
            </a:fld>
            <a:endParaRPr lang="cs-CZ" dirty="0">
              <a:solidFill>
                <a:schemeClr val="bg1"/>
              </a:solidFill>
            </a:endParaRPr>
          </a:p>
        </p:txBody>
      </p:sp>
    </p:spTree>
    <p:extLst>
      <p:ext uri="{BB962C8B-B14F-4D97-AF65-F5344CB8AC3E}">
        <p14:creationId xmlns:p14="http://schemas.microsoft.com/office/powerpoint/2010/main" val="2416663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916832"/>
            <a:ext cx="8291264" cy="4248472"/>
          </a:xfrm>
        </p:spPr>
        <p:txBody>
          <a:bodyPr>
            <a:noAutofit/>
          </a:bodyPr>
          <a:lstStyle/>
          <a:p>
            <a:pPr lvl="1">
              <a:buFont typeface="Wingdings" panose="05000000000000000000" pitchFamily="2" charset="2"/>
              <a:buChar char="v"/>
            </a:pPr>
            <a:endParaRPr lang="cs-CZ" sz="1400" b="1" dirty="0">
              <a:solidFill>
                <a:schemeClr val="tx2"/>
              </a:solidFill>
            </a:endParaRPr>
          </a:p>
          <a:p>
            <a:pPr marL="0" indent="0" algn="ctr">
              <a:buNone/>
            </a:pPr>
            <a:endParaRPr lang="cs-CZ" sz="1800" b="1" dirty="0">
              <a:solidFill>
                <a:schemeClr val="tx2"/>
              </a:solidFill>
            </a:endParaRPr>
          </a:p>
          <a:p>
            <a:pPr marL="0" indent="0" algn="ctr">
              <a:buNone/>
            </a:pPr>
            <a:r>
              <a:rPr lang="cs-CZ" sz="4000" b="1" dirty="0"/>
              <a:t>V případě, že předložená žádost nesplní požadavky formálního hodnocení, bude </a:t>
            </a:r>
          </a:p>
          <a:p>
            <a:pPr marL="0" indent="0" algn="ctr">
              <a:buNone/>
            </a:pPr>
            <a:r>
              <a:rPr lang="cs-CZ" sz="4000" b="1" dirty="0"/>
              <a:t>z dalšího průběhu řízení vyřazena.</a:t>
            </a:r>
          </a:p>
          <a:p>
            <a:pPr marL="0" indent="0">
              <a:buNone/>
            </a:pPr>
            <a:endParaRPr lang="cs-CZ" sz="1600" b="1" dirty="0">
              <a:solidFill>
                <a:srgbClr val="01994A"/>
              </a:solidFill>
            </a:endParaRP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1569660"/>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endParaRPr lang="cs-CZ" sz="3200" dirty="0">
              <a:solidFill>
                <a:srgbClr val="00B050"/>
              </a:solidFill>
              <a:effectLst>
                <a:outerShdw blurRad="38100" dist="38100" dir="2700000" algn="tl">
                  <a:srgbClr val="000000">
                    <a:alpha val="43137"/>
                  </a:srgbClr>
                </a:outerShdw>
              </a:effectLst>
            </a:endParaRPr>
          </a:p>
          <a:p>
            <a:pPr algn="ctr"/>
            <a:endParaRPr lang="cs-CZ" sz="3200" dirty="0">
              <a:solidFill>
                <a:srgbClr val="00B050"/>
              </a:solidFill>
            </a:endParaRPr>
          </a:p>
        </p:txBody>
      </p:sp>
      <p:sp>
        <p:nvSpPr>
          <p:cNvPr id="4" name="Zástupný symbol pro číslo snímku 3">
            <a:extLst>
              <a:ext uri="{FF2B5EF4-FFF2-40B4-BE49-F238E27FC236}">
                <a16:creationId xmlns:a16="http://schemas.microsoft.com/office/drawing/2014/main" id="{0FFD5A6F-89EB-439D-842A-5A97B21F7244}"/>
              </a:ext>
            </a:extLst>
          </p:cNvPr>
          <p:cNvSpPr>
            <a:spLocks noGrp="1"/>
          </p:cNvSpPr>
          <p:nvPr>
            <p:ph type="sldNum" sz="quarter" idx="12"/>
          </p:nvPr>
        </p:nvSpPr>
        <p:spPr/>
        <p:txBody>
          <a:bodyPr/>
          <a:lstStyle/>
          <a:p>
            <a:fld id="{4EF6FBF6-7ABC-4242-9CEE-9E0D204F2DC1}" type="slidenum">
              <a:rPr lang="cs-CZ" smtClean="0">
                <a:solidFill>
                  <a:schemeClr val="bg1"/>
                </a:solidFill>
              </a:rPr>
              <a:t>7</a:t>
            </a:fld>
            <a:endParaRPr lang="cs-CZ" dirty="0">
              <a:solidFill>
                <a:schemeClr val="bg1"/>
              </a:solidFill>
            </a:endParaRPr>
          </a:p>
        </p:txBody>
      </p:sp>
    </p:spTree>
    <p:extLst>
      <p:ext uri="{BB962C8B-B14F-4D97-AF65-F5344CB8AC3E}">
        <p14:creationId xmlns:p14="http://schemas.microsoft.com/office/powerpoint/2010/main" val="22993884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916832"/>
            <a:ext cx="8291264" cy="3816425"/>
          </a:xfrm>
        </p:spPr>
        <p:txBody>
          <a:bodyPr>
            <a:noAutofit/>
          </a:bodyPr>
          <a:lstStyle/>
          <a:p>
            <a:pPr lvl="1">
              <a:buFont typeface="Wingdings" panose="05000000000000000000" pitchFamily="2" charset="2"/>
              <a:buChar char="v"/>
            </a:pPr>
            <a:endParaRPr lang="cs-CZ" sz="1400" b="1" dirty="0">
              <a:solidFill>
                <a:schemeClr val="tx2"/>
              </a:solidFill>
            </a:endParaRPr>
          </a:p>
          <a:p>
            <a:endParaRPr lang="cs-CZ" dirty="0"/>
          </a:p>
          <a:p>
            <a:pPr algn="just">
              <a:buFont typeface="Wingdings" panose="05000000000000000000" pitchFamily="2" charset="2"/>
              <a:buChar char="Ø"/>
            </a:pPr>
            <a:r>
              <a:rPr lang="cs-CZ" sz="1200" dirty="0"/>
              <a:t>Suma návrhů optimální finanční podpory č. 2 je buď nižší, nebo vyšší než výše disponibilních finančních prostředků vyčleněných v rozpočtu Jihomoravského kraje na financování sociálních služeb v příslušném kalendářním roce. Bude-li celková hodnota vypočtených optimálních finančních podpor č. 2 převyšovat sumu finančních prostředků vyčleněných v rozpočtu Jihomoravského kraje, bude přistoupeno ke krácení. </a:t>
            </a:r>
            <a:r>
              <a:rPr lang="cs-CZ" sz="1200" b="1" dirty="0"/>
              <a:t>Procentní výše krácení bude u všech žadatelů shodná</a:t>
            </a:r>
            <a:r>
              <a:rPr lang="cs-CZ" sz="1200" dirty="0"/>
              <a:t> tak, aby suma reálných finančních podpor č. 2 byla rovna disponibilním finančním prostředkům vyčleněným v rozpočtu Jihomoravského kraje na financování sociálních služeb.</a:t>
            </a:r>
          </a:p>
          <a:p>
            <a:pPr algn="just">
              <a:buFont typeface="Wingdings" panose="05000000000000000000" pitchFamily="2" charset="2"/>
              <a:buChar char="Ø"/>
            </a:pPr>
            <a:endParaRPr lang="cs-CZ" sz="1200" dirty="0"/>
          </a:p>
          <a:p>
            <a:pPr algn="just">
              <a:buFont typeface="Wingdings" panose="05000000000000000000" pitchFamily="2" charset="2"/>
              <a:buChar char="Ø"/>
            </a:pPr>
            <a:r>
              <a:rPr lang="cs-CZ" sz="1200" dirty="0"/>
              <a:t>Suma návrhů optimální finanční podpory č. 3 je buď nižší, nebo vyšší než výše disponibilních finančních prostředků. Bude-li hodnota vypočtených finančních podpor č. 3 pro jednotlivé druhy sociálních služeb převyšovat objem disponibilních finančních prostředků na základě Rozhodnutí o poskytnutí dotace OPZ, bude přistoupeno ke krácení. </a:t>
            </a:r>
            <a:r>
              <a:rPr lang="cs-CZ" sz="1200" b="1" dirty="0"/>
              <a:t>Procentní výše krácení bude shodná u všech žadatelů</a:t>
            </a:r>
            <a:r>
              <a:rPr lang="cs-CZ" sz="1200" dirty="0"/>
              <a:t> v rámci stejného druhu sociálních služeb tak, aby suma reálných finančních podpor č. 3 byla rovna disponibilním prostředkům přiděleným na základě Rozhodnutí o poskytnutí dotace OPZ. </a:t>
            </a:r>
          </a:p>
          <a:p>
            <a:pPr marL="0" indent="0" algn="just">
              <a:buNone/>
            </a:pPr>
            <a:r>
              <a:rPr lang="cs-CZ" sz="1200" dirty="0"/>
              <a:t> </a:t>
            </a: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marL="0" indent="0">
              <a:buNone/>
            </a:pPr>
            <a:endParaRPr lang="cs-CZ" sz="1600" b="1" dirty="0">
              <a:solidFill>
                <a:srgbClr val="01994A"/>
              </a:solidFill>
            </a:endParaRP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1138773"/>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Možnost krácení optimální finanční podpory č. 2 popřípadě finanční podpory č. 3 </a:t>
            </a:r>
          </a:p>
          <a:p>
            <a:pPr algn="ctr"/>
            <a:r>
              <a:rPr lang="cs-CZ" b="1" dirty="0">
                <a:solidFill>
                  <a:schemeClr val="tx2"/>
                </a:solidFill>
              </a:rPr>
              <a:t>dle disponibilních finančních prostředků</a:t>
            </a:r>
            <a:endParaRPr lang="cs-CZ" dirty="0">
              <a:solidFill>
                <a:srgbClr val="00B050"/>
              </a:solidFill>
            </a:endParaRPr>
          </a:p>
        </p:txBody>
      </p:sp>
      <p:sp>
        <p:nvSpPr>
          <p:cNvPr id="4" name="Zástupný symbol pro číslo snímku 3">
            <a:extLst>
              <a:ext uri="{FF2B5EF4-FFF2-40B4-BE49-F238E27FC236}">
                <a16:creationId xmlns:a16="http://schemas.microsoft.com/office/drawing/2014/main" id="{DDF7ED36-093E-4F89-A8F0-557C6BD3FECF}"/>
              </a:ext>
            </a:extLst>
          </p:cNvPr>
          <p:cNvSpPr>
            <a:spLocks noGrp="1"/>
          </p:cNvSpPr>
          <p:nvPr>
            <p:ph type="sldNum" sz="quarter" idx="12"/>
          </p:nvPr>
        </p:nvSpPr>
        <p:spPr/>
        <p:txBody>
          <a:bodyPr/>
          <a:lstStyle/>
          <a:p>
            <a:fld id="{4EF6FBF6-7ABC-4242-9CEE-9E0D204F2DC1}" type="slidenum">
              <a:rPr lang="cs-CZ" smtClean="0">
                <a:solidFill>
                  <a:schemeClr val="bg1"/>
                </a:solidFill>
              </a:rPr>
              <a:t>8</a:t>
            </a:fld>
            <a:endParaRPr lang="cs-CZ" dirty="0">
              <a:solidFill>
                <a:schemeClr val="bg1"/>
              </a:solidFill>
            </a:endParaRPr>
          </a:p>
        </p:txBody>
      </p:sp>
    </p:spTree>
    <p:extLst>
      <p:ext uri="{BB962C8B-B14F-4D97-AF65-F5344CB8AC3E}">
        <p14:creationId xmlns:p14="http://schemas.microsoft.com/office/powerpoint/2010/main" val="2397355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2348880"/>
            <a:ext cx="8291264" cy="2952328"/>
          </a:xfrm>
        </p:spPr>
        <p:txBody>
          <a:bodyPr>
            <a:noAutofit/>
          </a:bodyPr>
          <a:lstStyle/>
          <a:p>
            <a:pPr marL="457200" lvl="1" indent="0">
              <a:buNone/>
            </a:pPr>
            <a:endParaRPr lang="cs-CZ" sz="1400" b="1" dirty="0">
              <a:solidFill>
                <a:schemeClr val="tx2"/>
              </a:solidFill>
            </a:endParaRPr>
          </a:p>
          <a:p>
            <a:pPr marL="457200" lvl="1" indent="0">
              <a:buNone/>
            </a:pPr>
            <a:endParaRPr lang="cs-CZ" sz="1400" b="1" dirty="0">
              <a:solidFill>
                <a:schemeClr val="tx2"/>
              </a:solidFill>
            </a:endParaRPr>
          </a:p>
          <a:p>
            <a:pPr algn="just">
              <a:buFont typeface="Wingdings" panose="05000000000000000000" pitchFamily="2" charset="2"/>
              <a:buChar char="Ø"/>
            </a:pPr>
            <a:r>
              <a:rPr lang="cs-CZ" sz="1200" dirty="0"/>
              <a:t>Finanční podpora může být zároveň poskytnuta maximálně do výše požadavku uvedeného v žádosti o finanční podporu. Při stanovení požadavku o finanční podporu na danou sociální službu vychází poskytovatel z předpokládaných skutečných souvisejících nákladů služby při odečtení očekávaných souvisejících výnosů sociální služby a předpokládaného spolufinancování služby z jiných zdrojů. </a:t>
            </a:r>
          </a:p>
          <a:p>
            <a:pPr lvl="1" algn="just">
              <a:buFont typeface="Wingdings" panose="05000000000000000000" pitchFamily="2" charset="2"/>
              <a:buChar char="Ø"/>
            </a:pPr>
            <a:endParaRPr lang="cs-CZ" sz="1200" dirty="0"/>
          </a:p>
          <a:p>
            <a:pPr algn="just">
              <a:buFont typeface="Wingdings" panose="05000000000000000000" pitchFamily="2" charset="2"/>
              <a:buChar char="Ø"/>
            </a:pPr>
            <a:r>
              <a:rPr lang="cs-CZ" sz="1200" b="1" dirty="0"/>
              <a:t>Nárůst požadované finanční podpory nesmí být vyšší než 12 % ve srovnání se schválenou finanční podporou poskytnutou na danou sociální službu v předchozím roce</a:t>
            </a:r>
            <a:r>
              <a:rPr lang="cs-CZ" sz="1200" dirty="0"/>
              <a:t>; nárůst požadované finanční podpory se posuzuje u každé podpory samostatně (č. 1 nebo č. 2 nebo č.3), a to v přepočtu na jednotku (úvazek nebo lůžko).  Zvýšení nákladů a požadavku na </a:t>
            </a:r>
            <a:r>
              <a:rPr lang="cs-CZ" sz="1200"/>
              <a:t>finanční podporu </a:t>
            </a:r>
            <a:r>
              <a:rPr lang="cs-CZ" sz="1200" dirty="0"/>
              <a:t>je odůvodněné v případě legislativních změn s dopadem na náklady sociální služby či jinou objektivní skutečnost jako např. snížení výnosů (snížení kapacity služby, ukončení financování z jiného veřejného zdroje apod.) </a:t>
            </a:r>
            <a:endParaRPr lang="cs-CZ" sz="1200" b="1" dirty="0">
              <a:solidFill>
                <a:schemeClr val="tx2"/>
              </a:solidFill>
            </a:endParaRPr>
          </a:p>
          <a:p>
            <a:pPr lvl="1">
              <a:buFont typeface="Wingdings" panose="05000000000000000000" pitchFamily="2" charset="2"/>
              <a:buChar char="v"/>
            </a:pPr>
            <a:endParaRPr lang="cs-CZ" sz="12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marL="0" indent="0">
              <a:buNone/>
            </a:pPr>
            <a:endParaRPr lang="cs-CZ" sz="1600" b="1" dirty="0">
              <a:solidFill>
                <a:srgbClr val="01994A"/>
              </a:solidFill>
            </a:endParaRP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861774"/>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Omezení nárůstu požadované finanční podpory</a:t>
            </a:r>
            <a:endParaRPr lang="cs-CZ" dirty="0">
              <a:solidFill>
                <a:srgbClr val="00B050"/>
              </a:solidFill>
            </a:endParaRPr>
          </a:p>
        </p:txBody>
      </p:sp>
      <p:sp>
        <p:nvSpPr>
          <p:cNvPr id="4" name="Zástupný symbol pro číslo snímku 3">
            <a:extLst>
              <a:ext uri="{FF2B5EF4-FFF2-40B4-BE49-F238E27FC236}">
                <a16:creationId xmlns:a16="http://schemas.microsoft.com/office/drawing/2014/main" id="{6951E7D7-8C35-456D-BCCE-C397719074C8}"/>
              </a:ext>
            </a:extLst>
          </p:cNvPr>
          <p:cNvSpPr>
            <a:spLocks noGrp="1"/>
          </p:cNvSpPr>
          <p:nvPr>
            <p:ph type="sldNum" sz="quarter" idx="12"/>
          </p:nvPr>
        </p:nvSpPr>
        <p:spPr/>
        <p:txBody>
          <a:bodyPr/>
          <a:lstStyle/>
          <a:p>
            <a:fld id="{4EF6FBF6-7ABC-4242-9CEE-9E0D204F2DC1}" type="slidenum">
              <a:rPr lang="cs-CZ" smtClean="0">
                <a:solidFill>
                  <a:schemeClr val="bg1"/>
                </a:solidFill>
              </a:rPr>
              <a:t>9</a:t>
            </a:fld>
            <a:endParaRPr lang="cs-CZ" dirty="0">
              <a:solidFill>
                <a:schemeClr val="bg1"/>
              </a:solidFill>
            </a:endParaRPr>
          </a:p>
        </p:txBody>
      </p:sp>
    </p:spTree>
    <p:extLst>
      <p:ext uri="{BB962C8B-B14F-4D97-AF65-F5344CB8AC3E}">
        <p14:creationId xmlns:p14="http://schemas.microsoft.com/office/powerpoint/2010/main" val="2855219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Zástupný symbol pro obsah 2"/>
              <p:cNvSpPr>
                <a:spLocks noGrp="1"/>
              </p:cNvSpPr>
              <p:nvPr>
                <p:ph idx="1"/>
              </p:nvPr>
            </p:nvSpPr>
            <p:spPr>
              <a:xfrm>
                <a:off x="426368" y="1988840"/>
                <a:ext cx="8291264" cy="4176464"/>
              </a:xfrm>
            </p:spPr>
            <p:txBody>
              <a:bodyPr>
                <a:noAutofit/>
              </a:bodyPr>
              <a:lstStyle/>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Ø"/>
                </a:pPr>
                <a:r>
                  <a:rPr lang="cs-CZ" sz="1400" b="1" dirty="0">
                    <a:solidFill>
                      <a:schemeClr val="tx1"/>
                    </a:solidFill>
                  </a:rPr>
                  <a:t>Výpočtové vzorce pro optimální finanční podporu č. 1 (</a:t>
                </a:r>
                <a14:m>
                  <m:oMath xmlns:m="http://schemas.openxmlformats.org/officeDocument/2006/math">
                    <m:sSub>
                      <m:sSubPr>
                        <m:ctrlPr>
                          <a:rPr lang="cs-CZ" sz="1400" b="1" i="1" smtClean="0">
                            <a:solidFill>
                              <a:schemeClr val="tx1"/>
                            </a:solidFill>
                            <a:latin typeface="Cambria Math" panose="02040503050406030204" pitchFamily="18" charset="0"/>
                          </a:rPr>
                        </m:ctrlPr>
                      </m:sSubPr>
                      <m:e>
                        <m:r>
                          <a:rPr lang="cs-CZ" sz="1400" b="1" i="0" smtClean="0">
                            <a:solidFill>
                              <a:schemeClr val="tx1"/>
                            </a:solidFill>
                            <a:latin typeface="Cambria Math" panose="02040503050406030204" pitchFamily="18" charset="0"/>
                          </a:rPr>
                          <m:t>𝐅𝐏</m:t>
                        </m:r>
                      </m:e>
                      <m:sub>
                        <m:r>
                          <a:rPr lang="cs-CZ" sz="1400" b="1" i="0" smtClean="0">
                            <a:solidFill>
                              <a:schemeClr val="tx1"/>
                            </a:solidFill>
                            <a:latin typeface="Cambria Math" panose="02040503050406030204" pitchFamily="18" charset="0"/>
                          </a:rPr>
                          <m:t>𝟎𝟏</m:t>
                        </m:r>
                      </m:sub>
                    </m:sSub>
                  </m:oMath>
                </a14:m>
                <a:r>
                  <a:rPr lang="cs-CZ" sz="1400" b="1" dirty="0">
                    <a:solidFill>
                      <a:schemeClr val="tx1"/>
                    </a:solidFill>
                  </a:rPr>
                  <a:t>) jsou uvedeny v Článku 6 Pravidel</a:t>
                </a:r>
              </a:p>
              <a:p>
                <a:pPr lvl="1">
                  <a:buFont typeface="Wingdings" panose="05000000000000000000" pitchFamily="2" charset="2"/>
                  <a:buChar char="Ø"/>
                </a:pPr>
                <a:endParaRPr lang="cs-CZ" sz="1400" b="1" dirty="0"/>
              </a:p>
              <a:p>
                <a:pPr lvl="1">
                  <a:buFont typeface="Wingdings" panose="05000000000000000000" pitchFamily="2" charset="2"/>
                  <a:buChar char="Ø"/>
                </a:pPr>
                <a:r>
                  <a:rPr lang="cs-CZ" sz="1400" b="1" dirty="0"/>
                  <a:t>Výpočtové vzorce pro optimální finanční podporu č. 2 (</a:t>
                </a:r>
                <a14:m>
                  <m:oMath xmlns:m="http://schemas.openxmlformats.org/officeDocument/2006/math">
                    <m:sSub>
                      <m:sSubPr>
                        <m:ctrlPr>
                          <a:rPr lang="cs-CZ" sz="1400" b="1" i="1">
                            <a:latin typeface="Cambria Math" panose="02040503050406030204" pitchFamily="18" charset="0"/>
                          </a:rPr>
                        </m:ctrlPr>
                      </m:sSubPr>
                      <m:e>
                        <m:r>
                          <a:rPr lang="cs-CZ" sz="1400" b="1" i="0">
                            <a:latin typeface="Cambria Math" panose="02040503050406030204" pitchFamily="18" charset="0"/>
                          </a:rPr>
                          <m:t>𝐅𝐏</m:t>
                        </m:r>
                      </m:e>
                      <m:sub>
                        <m:r>
                          <a:rPr lang="cs-CZ" sz="1400" b="1" i="0">
                            <a:latin typeface="Cambria Math" panose="02040503050406030204" pitchFamily="18" charset="0"/>
                          </a:rPr>
                          <m:t>𝟎</m:t>
                        </m:r>
                        <m:r>
                          <a:rPr lang="cs-CZ" sz="1400" b="1" i="0" smtClean="0">
                            <a:latin typeface="Cambria Math" panose="02040503050406030204" pitchFamily="18" charset="0"/>
                          </a:rPr>
                          <m:t>𝟐</m:t>
                        </m:r>
                      </m:sub>
                    </m:sSub>
                  </m:oMath>
                </a14:m>
                <a:r>
                  <a:rPr lang="cs-CZ" sz="1400" b="1" dirty="0"/>
                  <a:t>) jsou uvedeny v Článku 7 Pravidel</a:t>
                </a:r>
              </a:p>
              <a:p>
                <a:pPr lvl="1">
                  <a:buFont typeface="Wingdings" panose="05000000000000000000" pitchFamily="2" charset="2"/>
                  <a:buChar char="Ø"/>
                </a:pPr>
                <a:endParaRPr lang="cs-CZ" sz="1400" b="1" dirty="0"/>
              </a:p>
              <a:p>
                <a:pPr lvl="1">
                  <a:buFont typeface="Wingdings" panose="05000000000000000000" pitchFamily="2" charset="2"/>
                  <a:buChar char="Ø"/>
                </a:pPr>
                <a:r>
                  <a:rPr lang="cs-CZ" sz="1400" b="1" dirty="0"/>
                  <a:t>Výpočtové vzorce pro optimální finanční podporu č. 3  (</a:t>
                </a:r>
                <a14:m>
                  <m:oMath xmlns:m="http://schemas.openxmlformats.org/officeDocument/2006/math">
                    <m:sSub>
                      <m:sSubPr>
                        <m:ctrlPr>
                          <a:rPr lang="cs-CZ" sz="1400" b="1" i="1">
                            <a:latin typeface="Cambria Math" panose="02040503050406030204" pitchFamily="18" charset="0"/>
                          </a:rPr>
                        </m:ctrlPr>
                      </m:sSubPr>
                      <m:e>
                        <m:r>
                          <a:rPr lang="cs-CZ" sz="1400" b="1" i="0">
                            <a:latin typeface="Cambria Math" panose="02040503050406030204" pitchFamily="18" charset="0"/>
                          </a:rPr>
                          <m:t>𝐅𝐏</m:t>
                        </m:r>
                      </m:e>
                      <m:sub>
                        <m:r>
                          <a:rPr lang="cs-CZ" sz="1400" b="1" i="0">
                            <a:latin typeface="Cambria Math" panose="02040503050406030204" pitchFamily="18" charset="0"/>
                          </a:rPr>
                          <m:t>𝟎</m:t>
                        </m:r>
                        <m:r>
                          <a:rPr lang="cs-CZ" sz="1400" b="1" i="0" smtClean="0">
                            <a:latin typeface="Cambria Math" panose="02040503050406030204" pitchFamily="18" charset="0"/>
                          </a:rPr>
                          <m:t>𝟑</m:t>
                        </m:r>
                      </m:sub>
                    </m:sSub>
                  </m:oMath>
                </a14:m>
                <a:r>
                  <a:rPr lang="cs-CZ" sz="1400" b="1" dirty="0"/>
                  <a:t>) jsou uvedeny v Článku 8 Pravidel</a:t>
                </a:r>
              </a:p>
              <a:p>
                <a:pPr lvl="1">
                  <a:buFont typeface="Wingdings" panose="05000000000000000000" pitchFamily="2" charset="2"/>
                  <a:buChar char="Ø"/>
                </a:pPr>
                <a:endParaRPr lang="cs-CZ" sz="1200" dirty="0"/>
              </a:p>
              <a:p>
                <a:pPr lvl="1">
                  <a:buFont typeface="Wingdings" panose="05000000000000000000" pitchFamily="2" charset="2"/>
                  <a:buChar char="v"/>
                </a:pPr>
                <a:endParaRPr lang="cs-CZ" sz="1400" b="1" dirty="0">
                  <a:solidFill>
                    <a:schemeClr val="tx2"/>
                  </a:solidFill>
                </a:endParaRPr>
              </a:p>
              <a:p>
                <a:pPr marL="457200" lvl="1" indent="0">
                  <a:buNone/>
                </a:pPr>
                <a:endParaRPr lang="cs-CZ" sz="1400" b="1" dirty="0">
                  <a:solidFill>
                    <a:schemeClr val="tx2"/>
                  </a:solidFill>
                </a:endParaRPr>
              </a:p>
              <a:p>
                <a:pPr marL="0" indent="0">
                  <a:buNone/>
                </a:pPr>
                <a:endParaRPr lang="cs-CZ" sz="1600" b="1" dirty="0">
                  <a:solidFill>
                    <a:srgbClr val="01994A"/>
                  </a:solidFill>
                </a:endParaRPr>
              </a:p>
              <a:p>
                <a:pPr marL="0" indent="0">
                  <a:buNone/>
                </a:pPr>
                <a:endParaRPr lang="cs-CZ" sz="1400" dirty="0"/>
              </a:p>
            </p:txBody>
          </p:sp>
        </mc:Choice>
        <mc:Fallback xmlns="">
          <p:sp>
            <p:nvSpPr>
              <p:cNvPr id="3" name="Zástupný symbol pro obsah 2"/>
              <p:cNvSpPr>
                <a:spLocks noGrp="1" noRot="1" noChangeAspect="1" noMove="1" noResize="1" noEditPoints="1" noAdjustHandles="1" noChangeArrowheads="1" noChangeShapeType="1" noTextEdit="1"/>
              </p:cNvSpPr>
              <p:nvPr>
                <p:ph idx="1"/>
              </p:nvPr>
            </p:nvSpPr>
            <p:spPr>
              <a:xfrm>
                <a:off x="426368" y="1988840"/>
                <a:ext cx="8291264" cy="4176464"/>
              </a:xfrm>
              <a:blipFill>
                <a:blip r:embed="rId2"/>
                <a:stretch>
                  <a:fillRect/>
                </a:stretch>
              </a:blipFill>
            </p:spPr>
            <p:txBody>
              <a:bodyPr/>
              <a:lstStyle/>
              <a:p>
                <a:r>
                  <a:rPr lang="cs-CZ">
                    <a:noFill/>
                  </a:rPr>
                  <a:t> </a:t>
                </a:r>
              </a:p>
            </p:txBody>
          </p:sp>
        </mc:Fallback>
      </mc:AlternateContent>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1354217"/>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Upřesnění výpočtových vzorců pro jednotlivé finanční podpory (č. 1, 2, 3)</a:t>
            </a:r>
          </a:p>
          <a:p>
            <a:pPr algn="ctr"/>
            <a:endParaRPr lang="cs-CZ" sz="3200" dirty="0">
              <a:solidFill>
                <a:srgbClr val="00B050"/>
              </a:solidFill>
            </a:endParaRPr>
          </a:p>
        </p:txBody>
      </p:sp>
      <p:sp>
        <p:nvSpPr>
          <p:cNvPr id="4" name="Zástupný symbol pro číslo snímku 3">
            <a:extLst>
              <a:ext uri="{FF2B5EF4-FFF2-40B4-BE49-F238E27FC236}">
                <a16:creationId xmlns:a16="http://schemas.microsoft.com/office/drawing/2014/main" id="{F17C5DA3-C7FB-4571-8F56-1830689195CB}"/>
              </a:ext>
            </a:extLst>
          </p:cNvPr>
          <p:cNvSpPr>
            <a:spLocks noGrp="1"/>
          </p:cNvSpPr>
          <p:nvPr>
            <p:ph type="sldNum" sz="quarter" idx="12"/>
          </p:nvPr>
        </p:nvSpPr>
        <p:spPr/>
        <p:txBody>
          <a:bodyPr/>
          <a:lstStyle/>
          <a:p>
            <a:fld id="{4EF6FBF6-7ABC-4242-9CEE-9E0D204F2DC1}" type="slidenum">
              <a:rPr lang="cs-CZ" smtClean="0">
                <a:solidFill>
                  <a:schemeClr val="bg1"/>
                </a:solidFill>
              </a:rPr>
              <a:t>10</a:t>
            </a:fld>
            <a:endParaRPr lang="cs-CZ" dirty="0">
              <a:solidFill>
                <a:schemeClr val="bg1"/>
              </a:solidFill>
            </a:endParaRPr>
          </a:p>
        </p:txBody>
      </p:sp>
    </p:spTree>
    <p:extLst>
      <p:ext uri="{BB962C8B-B14F-4D97-AF65-F5344CB8AC3E}">
        <p14:creationId xmlns:p14="http://schemas.microsoft.com/office/powerpoint/2010/main" val="40765464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42150" y="2005818"/>
            <a:ext cx="8291264" cy="3357512"/>
          </a:xfrm>
        </p:spPr>
        <p:txBody>
          <a:bodyPr>
            <a:noAutofit/>
          </a:bodyPr>
          <a:lstStyle/>
          <a:p>
            <a:pPr lvl="1">
              <a:buFont typeface="Wingdings" panose="05000000000000000000" pitchFamily="2" charset="2"/>
              <a:buChar char="Ø"/>
            </a:pPr>
            <a:endParaRPr lang="cs-CZ" sz="1200" dirty="0"/>
          </a:p>
          <a:p>
            <a:pPr lvl="1">
              <a:buFont typeface="Wingdings" panose="05000000000000000000" pitchFamily="2" charset="2"/>
              <a:buChar char="Ø"/>
            </a:pPr>
            <a:endParaRPr lang="cs-CZ" sz="1200" dirty="0"/>
          </a:p>
          <a:p>
            <a:pPr marL="457200" lvl="1" indent="0">
              <a:buNone/>
            </a:pPr>
            <a:r>
              <a:rPr lang="cs-CZ" sz="1200" b="1" u="sng" cap="all" dirty="0"/>
              <a:t>Příklad:</a:t>
            </a:r>
          </a:p>
          <a:p>
            <a:pPr lvl="1">
              <a:buFont typeface="Wingdings" panose="05000000000000000000" pitchFamily="2" charset="2"/>
              <a:buChar char="Ø"/>
            </a:pPr>
            <a:endParaRPr lang="cs-CZ" sz="1200" dirty="0"/>
          </a:p>
          <a:p>
            <a:pPr lvl="1" algn="just">
              <a:buFont typeface="Wingdings" panose="05000000000000000000" pitchFamily="2" charset="2"/>
              <a:buChar char="Ø"/>
            </a:pPr>
            <a:r>
              <a:rPr lang="cs-CZ" sz="1200" dirty="0"/>
              <a:t>stanovená hodnota finanční podpory na 1 úvazek pracovníka měsíčně (FP) u sociální služby </a:t>
            </a:r>
            <a:r>
              <a:rPr lang="cs-CZ" sz="1200" b="1" dirty="0"/>
              <a:t>sociálně terapeutické dílny </a:t>
            </a:r>
            <a:r>
              <a:rPr lang="cs-CZ" sz="1200" dirty="0"/>
              <a:t>činí </a:t>
            </a:r>
            <a:r>
              <a:rPr lang="cs-CZ" sz="1200" b="1" dirty="0"/>
              <a:t>40.000,- Kč</a:t>
            </a:r>
            <a:endParaRPr lang="cs-CZ" sz="1200" dirty="0"/>
          </a:p>
          <a:p>
            <a:pPr lvl="1" algn="just">
              <a:buFont typeface="Wingdings" panose="05000000000000000000" pitchFamily="2" charset="2"/>
              <a:buChar char="Ø"/>
            </a:pPr>
            <a:endParaRPr lang="cs-CZ" sz="1200" dirty="0"/>
          </a:p>
          <a:p>
            <a:pPr lvl="1" algn="just">
              <a:buFont typeface="Wingdings" panose="05000000000000000000" pitchFamily="2" charset="2"/>
              <a:buChar char="Ø"/>
            </a:pPr>
            <a:r>
              <a:rPr lang="cs-CZ" sz="1200" dirty="0"/>
              <a:t>stanovená hodnota finanční podpory na 1 úvazek pracovníka měsíčně (FP) u sociální služby </a:t>
            </a:r>
            <a:r>
              <a:rPr lang="cs-CZ" sz="1200" b="1" dirty="0"/>
              <a:t>osobní asistence </a:t>
            </a:r>
            <a:r>
              <a:rPr lang="cs-CZ" sz="1200" dirty="0"/>
              <a:t>činí </a:t>
            </a:r>
            <a:r>
              <a:rPr lang="cs-CZ" sz="1200" b="1" dirty="0"/>
              <a:t>41.000,- Kč</a:t>
            </a:r>
            <a:endParaRPr lang="cs-CZ" sz="1200" dirty="0"/>
          </a:p>
          <a:p>
            <a:pPr lvl="1" algn="just">
              <a:buFont typeface="Wingdings" panose="05000000000000000000" pitchFamily="2" charset="2"/>
              <a:buChar char="Ø"/>
            </a:pPr>
            <a:endParaRPr lang="cs-CZ" sz="1200" dirty="0"/>
          </a:p>
          <a:p>
            <a:pPr lvl="1" algn="just">
              <a:buFont typeface="Wingdings" panose="05000000000000000000" pitchFamily="2" charset="2"/>
              <a:buChar char="Ø"/>
            </a:pPr>
            <a:r>
              <a:rPr lang="cs-CZ" sz="1200" dirty="0"/>
              <a:t>stanovená hodnota finanční podpory na 1 úvazek pracovníka měsíčně (FP) u sociální služby </a:t>
            </a:r>
            <a:r>
              <a:rPr lang="cs-CZ" sz="1200" b="1" dirty="0"/>
              <a:t>pečovatelská služba s rozsahem nejméně 12 hodin denně vč. dnů pracovního klidu</a:t>
            </a:r>
            <a:r>
              <a:rPr lang="cs-CZ" sz="1200" dirty="0"/>
              <a:t>, resp. nejméně 84 hodin týdně činí </a:t>
            </a:r>
            <a:r>
              <a:rPr lang="cs-CZ" sz="1200" b="1" dirty="0"/>
              <a:t>41.000,- Kč</a:t>
            </a:r>
          </a:p>
          <a:p>
            <a:pPr lvl="1" algn="just">
              <a:buFont typeface="Wingdings" panose="05000000000000000000" pitchFamily="2" charset="2"/>
              <a:buChar char="Ø"/>
            </a:pPr>
            <a:endParaRPr lang="cs-CZ" sz="1200" b="1" dirty="0"/>
          </a:p>
          <a:p>
            <a:pPr lvl="1" algn="just">
              <a:buFont typeface="Wingdings" panose="05000000000000000000" pitchFamily="2" charset="2"/>
              <a:buChar char="Ø"/>
            </a:pPr>
            <a:r>
              <a:rPr lang="cs-CZ" sz="1200" dirty="0"/>
              <a:t>stanovená hodnota finanční podpory na 1 úvazek pracovníka měsíčně (FP) u sociální služby </a:t>
            </a:r>
            <a:r>
              <a:rPr lang="cs-CZ" sz="1200" b="1" dirty="0"/>
              <a:t>pečovatelská služba </a:t>
            </a:r>
            <a:r>
              <a:rPr lang="cs-CZ" sz="1200" dirty="0"/>
              <a:t>činí </a:t>
            </a:r>
            <a:r>
              <a:rPr lang="cs-CZ" sz="1200" b="1" dirty="0"/>
              <a:t>35.000,- Kč </a:t>
            </a:r>
            <a:r>
              <a:rPr lang="cs-CZ" sz="1200" dirty="0"/>
              <a:t>(s rozsahem menším než 12 denně vč. dnů pracovního klidu, resp. 84 hodin týdně)</a:t>
            </a:r>
          </a:p>
          <a:p>
            <a:pPr lvl="1">
              <a:buFont typeface="Wingdings" panose="05000000000000000000" pitchFamily="2" charset="2"/>
              <a:buChar char="Ø"/>
            </a:pPr>
            <a:endParaRPr lang="cs-CZ" sz="1200" dirty="0"/>
          </a:p>
          <a:p>
            <a:pPr lvl="1">
              <a:buFont typeface="Wingdings" panose="05000000000000000000" pitchFamily="2" charset="2"/>
              <a:buChar char="Ø"/>
            </a:pPr>
            <a:endParaRPr lang="cs-CZ" sz="1200" dirty="0"/>
          </a:p>
          <a:p>
            <a:pPr lvl="1">
              <a:buFont typeface="Wingdings" panose="05000000000000000000" pitchFamily="2" charset="2"/>
              <a:buChar char="Ø"/>
            </a:pPr>
            <a:endParaRPr lang="cs-CZ" sz="1200" dirty="0"/>
          </a:p>
          <a:p>
            <a:pPr lvl="1">
              <a:buFont typeface="Wingdings" panose="05000000000000000000" pitchFamily="2" charset="2"/>
              <a:buChar char="v"/>
            </a:pPr>
            <a:endParaRPr lang="cs-CZ" sz="1200" b="1" dirty="0"/>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marL="0" indent="0">
              <a:buNone/>
            </a:pPr>
            <a:endParaRPr lang="cs-CZ" sz="1600" b="1" dirty="0">
              <a:solidFill>
                <a:srgbClr val="01994A"/>
              </a:solidFill>
            </a:endParaRP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1138773"/>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Dochází k dílčím změnám ve stanovení obvyklých (průměrných) hodnot finanční podpory na úvazek nebo lůžko u jednotlivých druhů sociálních služeb</a:t>
            </a:r>
            <a:endParaRPr lang="cs-CZ" dirty="0">
              <a:solidFill>
                <a:srgbClr val="00B050"/>
              </a:solidFill>
            </a:endParaRPr>
          </a:p>
        </p:txBody>
      </p:sp>
      <p:sp>
        <p:nvSpPr>
          <p:cNvPr id="4" name="Zástupný symbol pro číslo snímku 3">
            <a:extLst>
              <a:ext uri="{FF2B5EF4-FFF2-40B4-BE49-F238E27FC236}">
                <a16:creationId xmlns:a16="http://schemas.microsoft.com/office/drawing/2014/main" id="{76D9CFFF-A089-435C-993D-616DF536B019}"/>
              </a:ext>
            </a:extLst>
          </p:cNvPr>
          <p:cNvSpPr>
            <a:spLocks noGrp="1"/>
          </p:cNvSpPr>
          <p:nvPr>
            <p:ph type="sldNum" sz="quarter" idx="12"/>
          </p:nvPr>
        </p:nvSpPr>
        <p:spPr/>
        <p:txBody>
          <a:bodyPr/>
          <a:lstStyle/>
          <a:p>
            <a:fld id="{4EF6FBF6-7ABC-4242-9CEE-9E0D204F2DC1}" type="slidenum">
              <a:rPr lang="cs-CZ" smtClean="0">
                <a:solidFill>
                  <a:schemeClr val="bg1"/>
                </a:solidFill>
              </a:rPr>
              <a:t>11</a:t>
            </a:fld>
            <a:endParaRPr lang="cs-CZ" dirty="0">
              <a:solidFill>
                <a:schemeClr val="bg1"/>
              </a:solidFill>
            </a:endParaRPr>
          </a:p>
        </p:txBody>
      </p:sp>
    </p:spTree>
    <p:extLst>
      <p:ext uri="{BB962C8B-B14F-4D97-AF65-F5344CB8AC3E}">
        <p14:creationId xmlns:p14="http://schemas.microsoft.com/office/powerpoint/2010/main" val="10349484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2276872"/>
            <a:ext cx="8291264" cy="3384376"/>
          </a:xfrm>
        </p:spPr>
        <p:txBody>
          <a:bodyPr>
            <a:noAutofit/>
          </a:bodyPr>
          <a:lstStyle/>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algn="just">
              <a:buFont typeface="Wingdings" panose="05000000000000000000" pitchFamily="2" charset="2"/>
              <a:buChar char="Ø"/>
            </a:pPr>
            <a:r>
              <a:rPr lang="cs-CZ" sz="1400" dirty="0"/>
              <a:t>V Článku 6. „Výpočet optimální finanční podpory č. 1 dle skupin sociálních služeb“, odst. 3 </a:t>
            </a:r>
            <a:r>
              <a:rPr lang="cs-CZ" sz="1400" b="1" i="1" dirty="0"/>
              <a:t>Skupina B</a:t>
            </a:r>
            <a:r>
              <a:rPr lang="cs-CZ" sz="1400" i="1" dirty="0"/>
              <a:t>: </a:t>
            </a:r>
            <a:r>
              <a:rPr lang="cs-CZ" sz="1400" b="1" i="1" dirty="0"/>
              <a:t>Výpočet optimální finanční podpory č. 1 (FP</a:t>
            </a:r>
            <a:r>
              <a:rPr lang="cs-CZ" sz="1400" b="1" i="1" baseline="-25000" dirty="0"/>
              <a:t>01</a:t>
            </a:r>
            <a:r>
              <a:rPr lang="cs-CZ" sz="1400" b="1" i="1" dirty="0"/>
              <a:t>) - služby sociální péče – ambulantní a terénní forma služby</a:t>
            </a:r>
            <a:r>
              <a:rPr lang="cs-CZ" sz="1400" dirty="0"/>
              <a:t> se </a:t>
            </a:r>
            <a:r>
              <a:rPr lang="cs-CZ" sz="1400" b="1" dirty="0"/>
              <a:t>mění </a:t>
            </a:r>
            <a:r>
              <a:rPr lang="cs-CZ" sz="1400" dirty="0"/>
              <a:t>hodnota</a:t>
            </a:r>
            <a:r>
              <a:rPr lang="cs-CZ" sz="1400" b="1" dirty="0"/>
              <a:t> „</a:t>
            </a:r>
            <a:r>
              <a:rPr lang="cs-CZ" sz="1400" b="1" i="1" dirty="0"/>
              <a:t>H“</a:t>
            </a:r>
            <a:r>
              <a:rPr lang="cs-CZ" sz="1400" dirty="0"/>
              <a:t> pro výpočet plánovaných úhrad od uživatelů služby tak, že </a:t>
            </a:r>
            <a:r>
              <a:rPr lang="cs-CZ" sz="1400" b="1" dirty="0"/>
              <a:t>nově zní</a:t>
            </a:r>
            <a:r>
              <a:rPr lang="cs-CZ" sz="1400" dirty="0"/>
              <a:t>: </a:t>
            </a:r>
          </a:p>
          <a:p>
            <a:pPr lvl="1" algn="just">
              <a:buFont typeface="Wingdings" panose="05000000000000000000" pitchFamily="2" charset="2"/>
              <a:buChar char="Ø"/>
            </a:pPr>
            <a:r>
              <a:rPr lang="cs-CZ" sz="1400" b="1" i="1" dirty="0"/>
              <a:t>H</a:t>
            </a:r>
            <a:r>
              <a:rPr lang="cs-CZ" sz="1400" i="1" dirty="0"/>
              <a:t> – celkový stanovený počet hodin výkonu pracovníka na 1 úvazek v přímé péči na rok 2019 (resp. 2020); pro účely výpočtu úhrad od uživatelů služby tento údaj představuje </a:t>
            </a:r>
            <a:r>
              <a:rPr lang="cs-CZ" sz="1400" b="1" i="1" dirty="0">
                <a:solidFill>
                  <a:srgbClr val="00B050"/>
                </a:solidFill>
              </a:rPr>
              <a:t>80 %</a:t>
            </a:r>
            <a:r>
              <a:rPr lang="cs-CZ" sz="1400" i="1" dirty="0">
                <a:solidFill>
                  <a:srgbClr val="00B050"/>
                </a:solidFill>
              </a:rPr>
              <a:t> </a:t>
            </a:r>
            <a:r>
              <a:rPr lang="cs-CZ" sz="1400" i="1" dirty="0"/>
              <a:t>z fondu pracovní doby, jakožto hodnota odpovídající výkonnosti stanovené Pravidly pro tvorbu sítě sociálních služeb v Jihomoravském kraji pro příslušný rok,</a:t>
            </a:r>
          </a:p>
          <a:p>
            <a:pPr lvl="2" algn="just">
              <a:buFont typeface="Wingdings" panose="05000000000000000000" pitchFamily="2" charset="2"/>
              <a:buChar char="Ø"/>
            </a:pPr>
            <a:r>
              <a:rPr lang="cs-CZ" sz="1400" b="1" i="1" dirty="0"/>
              <a:t>fond pracovní doby </a:t>
            </a:r>
            <a:r>
              <a:rPr lang="cs-CZ" sz="1400" i="1" dirty="0"/>
              <a:t>na 1 úvazek pracovníka v přímé péči - objem hodin ročně, který jeden pracovník organizace odpracuje během jednoho kalendářního roku. </a:t>
            </a:r>
            <a:r>
              <a:rPr lang="cs-CZ" sz="1400" b="1" i="1" dirty="0"/>
              <a:t>231 x 8 = 1848 hodin</a:t>
            </a:r>
            <a:r>
              <a:rPr lang="cs-CZ" sz="1400" i="1" dirty="0"/>
              <a:t>. U zaměstnanců, kteří mají </a:t>
            </a:r>
            <a:r>
              <a:rPr lang="cs-CZ" sz="1400" b="1" i="1" dirty="0"/>
              <a:t>zákonný nárok</a:t>
            </a:r>
            <a:r>
              <a:rPr lang="cs-CZ" sz="1400" i="1" dirty="0"/>
              <a:t> na 25 dnů dovolené ročně (případně jiný počet), se fond pracovní doby stanoví analogicky.</a:t>
            </a:r>
            <a:endParaRPr lang="cs-CZ" sz="1400" dirty="0"/>
          </a:p>
          <a:p>
            <a:pPr lvl="1">
              <a:buFont typeface="Wingdings" panose="05000000000000000000" pitchFamily="2" charset="2"/>
              <a:buChar char="v"/>
            </a:pPr>
            <a:endParaRPr lang="cs-CZ" sz="12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marL="0" indent="0">
              <a:buNone/>
            </a:pPr>
            <a:endParaRPr lang="cs-CZ" sz="1600" b="1" dirty="0">
              <a:solidFill>
                <a:srgbClr val="01994A"/>
              </a:solidFill>
            </a:endParaRP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861774"/>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U Skupiny B se mění hodnota H</a:t>
            </a:r>
            <a:endParaRPr lang="cs-CZ" dirty="0">
              <a:solidFill>
                <a:srgbClr val="00B050"/>
              </a:solidFill>
            </a:endParaRPr>
          </a:p>
        </p:txBody>
      </p:sp>
      <p:sp>
        <p:nvSpPr>
          <p:cNvPr id="4" name="Zástupný symbol pro číslo snímku 3">
            <a:extLst>
              <a:ext uri="{FF2B5EF4-FFF2-40B4-BE49-F238E27FC236}">
                <a16:creationId xmlns:a16="http://schemas.microsoft.com/office/drawing/2014/main" id="{73A18793-29BC-4F9C-BB97-7684C6DF2D7F}"/>
              </a:ext>
            </a:extLst>
          </p:cNvPr>
          <p:cNvSpPr>
            <a:spLocks noGrp="1"/>
          </p:cNvSpPr>
          <p:nvPr>
            <p:ph type="sldNum" sz="quarter" idx="12"/>
          </p:nvPr>
        </p:nvSpPr>
        <p:spPr/>
        <p:txBody>
          <a:bodyPr/>
          <a:lstStyle/>
          <a:p>
            <a:fld id="{4EF6FBF6-7ABC-4242-9CEE-9E0D204F2DC1}" type="slidenum">
              <a:rPr lang="cs-CZ" smtClean="0">
                <a:solidFill>
                  <a:schemeClr val="bg1"/>
                </a:solidFill>
              </a:rPr>
              <a:t>12</a:t>
            </a:fld>
            <a:endParaRPr lang="cs-CZ" dirty="0">
              <a:solidFill>
                <a:schemeClr val="bg1"/>
              </a:solidFill>
            </a:endParaRPr>
          </a:p>
        </p:txBody>
      </p:sp>
    </p:spTree>
    <p:extLst>
      <p:ext uri="{BB962C8B-B14F-4D97-AF65-F5344CB8AC3E}">
        <p14:creationId xmlns:p14="http://schemas.microsoft.com/office/powerpoint/2010/main" val="35277970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2375744"/>
            <a:ext cx="8291264" cy="3789559"/>
          </a:xfrm>
        </p:spPr>
        <p:txBody>
          <a:bodyPr>
            <a:noAutofit/>
          </a:bodyPr>
          <a:lstStyle/>
          <a:p>
            <a:pPr lvl="1">
              <a:buFont typeface="Wingdings" panose="05000000000000000000" pitchFamily="2" charset="2"/>
              <a:buChar char="v"/>
            </a:pPr>
            <a:endParaRPr lang="cs-CZ" sz="1400" b="1" dirty="0">
              <a:solidFill>
                <a:schemeClr val="tx2"/>
              </a:solidFill>
            </a:endParaRPr>
          </a:p>
          <a:p>
            <a:pPr marL="0" indent="0" algn="just">
              <a:buNone/>
            </a:pPr>
            <a:r>
              <a:rPr lang="cs-CZ" sz="1400" b="1" dirty="0"/>
              <a:t>Malokapacitní pobytová služba </a:t>
            </a:r>
            <a:r>
              <a:rPr lang="cs-CZ" sz="1400" dirty="0"/>
              <a:t>sociální péče pro osoby s vysokou mírou nezbytné podpory s kapacitou max. 18 lůžek (viz Tabulka níže) je pobytová služba sociální péče poskytovaná v zařízeních sociálních služeb s výjimkou odlehčovací služby; </a:t>
            </a:r>
            <a:r>
              <a:rPr lang="cs-CZ" sz="1400" b="1" dirty="0"/>
              <a:t>výše optimální finanční podpory těchto služeb bude stanovena ze skutečných (plánovaných) nákladů</a:t>
            </a:r>
            <a:r>
              <a:rPr lang="cs-CZ" sz="1400" dirty="0"/>
              <a:t> sociální služby ze žádosti o finanční podporu podanou v souladu s těmito Pravidly.</a:t>
            </a:r>
          </a:p>
          <a:p>
            <a:pPr lvl="1">
              <a:buFont typeface="Wingdings" panose="05000000000000000000" pitchFamily="2" charset="2"/>
              <a:buChar char="v"/>
            </a:pPr>
            <a:endParaRPr lang="cs-CZ" sz="1400" b="1" dirty="0">
              <a:solidFill>
                <a:schemeClr val="tx2"/>
              </a:solidFill>
            </a:endParaRPr>
          </a:p>
          <a:p>
            <a:pPr marL="0" indent="0">
              <a:buNone/>
            </a:pPr>
            <a:endParaRPr lang="cs-CZ" sz="1600" b="1" dirty="0">
              <a:solidFill>
                <a:srgbClr val="01994A"/>
              </a:solidFill>
            </a:endParaRP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1138773"/>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U Skupiny D došlo k úpravě stanovené hodnoty finanční podpory pro malokapacitní pobytové služby</a:t>
            </a:r>
            <a:endParaRPr lang="cs-CZ" dirty="0">
              <a:solidFill>
                <a:srgbClr val="00B050"/>
              </a:solidFill>
            </a:endParaRPr>
          </a:p>
        </p:txBody>
      </p:sp>
      <p:graphicFrame>
        <p:nvGraphicFramePr>
          <p:cNvPr id="4" name="Tabulka 3">
            <a:extLst>
              <a:ext uri="{FF2B5EF4-FFF2-40B4-BE49-F238E27FC236}">
                <a16:creationId xmlns:a16="http://schemas.microsoft.com/office/drawing/2014/main" id="{FB652264-E801-4D5F-9A2C-2EC6E7098951}"/>
              </a:ext>
            </a:extLst>
          </p:cNvPr>
          <p:cNvGraphicFramePr>
            <a:graphicFrameLocks noGrp="1"/>
          </p:cNvGraphicFramePr>
          <p:nvPr>
            <p:extLst>
              <p:ext uri="{D42A27DB-BD31-4B8C-83A1-F6EECF244321}">
                <p14:modId xmlns:p14="http://schemas.microsoft.com/office/powerpoint/2010/main" val="117796727"/>
              </p:ext>
            </p:extLst>
          </p:nvPr>
        </p:nvGraphicFramePr>
        <p:xfrm>
          <a:off x="482959" y="3650892"/>
          <a:ext cx="8178080" cy="2482106"/>
        </p:xfrm>
        <a:graphic>
          <a:graphicData uri="http://schemas.openxmlformats.org/drawingml/2006/table">
            <a:tbl>
              <a:tblPr firstRow="1" bandRow="1">
                <a:tableStyleId>{5C22544A-7EE6-4342-B048-85BDC9FD1C3A}</a:tableStyleId>
              </a:tblPr>
              <a:tblGrid>
                <a:gridCol w="6825345">
                  <a:extLst>
                    <a:ext uri="{9D8B030D-6E8A-4147-A177-3AD203B41FA5}">
                      <a16:colId xmlns:a16="http://schemas.microsoft.com/office/drawing/2014/main" val="3881228733"/>
                    </a:ext>
                  </a:extLst>
                </a:gridCol>
                <a:gridCol w="1352735">
                  <a:extLst>
                    <a:ext uri="{9D8B030D-6E8A-4147-A177-3AD203B41FA5}">
                      <a16:colId xmlns:a16="http://schemas.microsoft.com/office/drawing/2014/main" val="374752752"/>
                    </a:ext>
                  </a:extLst>
                </a:gridCol>
              </a:tblGrid>
              <a:tr h="92762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cs-CZ" sz="1200" b="1" i="1" u="none" strike="noStrike" kern="1200" baseline="0" dirty="0">
                        <a:solidFill>
                          <a:schemeClr val="lt1"/>
                        </a:solidFill>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cs-CZ" sz="1200" b="1" i="1" u="none" strike="noStrike" kern="1200" baseline="0" dirty="0">
                        <a:solidFill>
                          <a:schemeClr val="lt1"/>
                        </a:solidFill>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cs-CZ" sz="1200" b="1" i="1" u="none" strike="noStrike" kern="1200" baseline="0" dirty="0">
                          <a:solidFill>
                            <a:schemeClr val="lt1"/>
                          </a:solidFill>
                          <a:latin typeface="+mn-lt"/>
                          <a:ea typeface="+mn-ea"/>
                          <a:cs typeface="+mn-cs"/>
                        </a:rPr>
                        <a:t>Druh služby </a:t>
                      </a:r>
                      <a:r>
                        <a:rPr lang="cs-CZ" sz="1200" b="0" i="0" u="none" strike="noStrike" kern="1200" baseline="0" dirty="0">
                          <a:solidFill>
                            <a:schemeClr val="lt1"/>
                          </a:solidFill>
                          <a:latin typeface="+mn-lt"/>
                          <a:ea typeface="+mn-ea"/>
                          <a:cs typeface="+mn-cs"/>
                        </a:rPr>
                        <a:t>	</a:t>
                      </a:r>
                      <a:endParaRPr lang="cs-CZ" sz="1200" dirty="0"/>
                    </a:p>
                  </a:txBody>
                  <a:tcP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l-PL" sz="1200" b="1" i="1" u="none" strike="noStrike" kern="1200" baseline="0" dirty="0">
                          <a:solidFill>
                            <a:schemeClr val="lt1"/>
                          </a:solidFill>
                          <a:latin typeface="+mn-lt"/>
                          <a:ea typeface="+mn-ea"/>
                          <a:cs typeface="+mn-cs"/>
                        </a:rPr>
                        <a:t>stanovená hodnota finanční podpory na  </a:t>
                      </a:r>
                    </a:p>
                    <a:p>
                      <a:pPr marL="0" marR="0" lvl="0" indent="0" algn="ctr" defTabSz="914400" rtl="0" eaLnBrk="1" fontAlgn="auto" latinLnBrk="0" hangingPunct="1">
                        <a:lnSpc>
                          <a:spcPct val="100000"/>
                        </a:lnSpc>
                        <a:spcBef>
                          <a:spcPts val="0"/>
                        </a:spcBef>
                        <a:spcAft>
                          <a:spcPts val="0"/>
                        </a:spcAft>
                        <a:buClrTx/>
                        <a:buSzTx/>
                        <a:buFontTx/>
                        <a:buNone/>
                        <a:tabLst/>
                        <a:defRPr/>
                      </a:pPr>
                      <a:r>
                        <a:rPr lang="pl-PL" sz="1200" b="1" i="1" u="none" strike="noStrike" kern="1200" baseline="0" dirty="0">
                          <a:solidFill>
                            <a:schemeClr val="lt1"/>
                          </a:solidFill>
                          <a:latin typeface="+mn-lt"/>
                          <a:ea typeface="+mn-ea"/>
                          <a:cs typeface="+mn-cs"/>
                        </a:rPr>
                        <a:t>1 lůžkoden</a:t>
                      </a:r>
                      <a:endParaRPr lang="cs-CZ" sz="1200" dirty="0"/>
                    </a:p>
                  </a:txBody>
                  <a:tcPr>
                    <a:solidFill>
                      <a:schemeClr val="tx2"/>
                    </a:solidFill>
                  </a:tcPr>
                </a:tc>
                <a:extLst>
                  <a:ext uri="{0D108BD9-81ED-4DB2-BD59-A6C34878D82A}">
                    <a16:rowId xmlns:a16="http://schemas.microsoft.com/office/drawing/2014/main" val="1883149939"/>
                  </a:ext>
                </a:extLst>
              </a:tr>
              <a:tr h="1517933">
                <a:tc>
                  <a:txBody>
                    <a:bodyPr/>
                    <a:lstStyle/>
                    <a:p>
                      <a:pPr algn="just"/>
                      <a:r>
                        <a:rPr lang="cs-CZ" sz="1200" b="1" i="1" u="none" strike="noStrike" kern="1200" baseline="0" dirty="0">
                          <a:solidFill>
                            <a:schemeClr val="dk1"/>
                          </a:solidFill>
                          <a:latin typeface="+mn-lt"/>
                          <a:ea typeface="+mn-ea"/>
                          <a:cs typeface="+mn-cs"/>
                        </a:rPr>
                        <a:t>Malokapacitní pobytová služba sociální péče pro osoby s vysokou mírou nezbytné podpory s kapacitou max. 18 lůžek, přičemž uživatele nejméně v rozsahu 80 % z kapacity zařízení </a:t>
                      </a:r>
                      <a:r>
                        <a:rPr lang="cs-CZ" sz="1200" b="0" i="1" u="none" strike="noStrike" kern="1200" baseline="0" dirty="0">
                          <a:solidFill>
                            <a:schemeClr val="dk1"/>
                          </a:solidFill>
                          <a:latin typeface="+mn-lt"/>
                          <a:ea typeface="+mn-ea"/>
                          <a:cs typeface="+mn-cs"/>
                        </a:rPr>
                        <a:t>představují: </a:t>
                      </a:r>
                    </a:p>
                    <a:p>
                      <a:pPr algn="just"/>
                      <a:endParaRPr lang="cs-CZ" sz="1200" b="0" i="0" u="none" strike="noStrike" kern="1200" baseline="0" dirty="0">
                        <a:solidFill>
                          <a:schemeClr val="dk1"/>
                        </a:solidFill>
                        <a:latin typeface="+mn-lt"/>
                        <a:ea typeface="+mn-ea"/>
                        <a:cs typeface="+mn-cs"/>
                      </a:endParaRPr>
                    </a:p>
                    <a:p>
                      <a:pPr algn="just"/>
                      <a:r>
                        <a:rPr lang="cs-CZ" sz="1200" b="0" i="1" u="none" strike="noStrike" kern="1200" baseline="0" dirty="0">
                          <a:solidFill>
                            <a:schemeClr val="dk1"/>
                          </a:solidFill>
                          <a:latin typeface="+mn-lt"/>
                          <a:ea typeface="+mn-ea"/>
                          <a:cs typeface="+mn-cs"/>
                        </a:rPr>
                        <a:t>1. osoby závislé na pomoci jiné fyzické osoby ve III. a IV. stupni závislosti </a:t>
                      </a:r>
                      <a:r>
                        <a:rPr lang="cs-CZ" sz="1200" b="1" i="1" u="none" strike="noStrike" kern="1200" baseline="0" dirty="0">
                          <a:solidFill>
                            <a:schemeClr val="dk1"/>
                          </a:solidFill>
                          <a:latin typeface="+mn-lt"/>
                          <a:ea typeface="+mn-ea"/>
                          <a:cs typeface="+mn-cs"/>
                        </a:rPr>
                        <a:t>nebo </a:t>
                      </a:r>
                      <a:endParaRPr lang="cs-CZ" sz="1200" b="0" i="0" u="none" strike="noStrike" kern="1200" baseline="0" dirty="0">
                        <a:solidFill>
                          <a:schemeClr val="dk1"/>
                        </a:solidFill>
                        <a:latin typeface="+mn-lt"/>
                        <a:ea typeface="+mn-ea"/>
                        <a:cs typeface="+mn-cs"/>
                      </a:endParaRPr>
                    </a:p>
                    <a:p>
                      <a:pPr algn="just"/>
                      <a:r>
                        <a:rPr lang="cs-CZ" sz="1200" b="0" i="1" u="none" strike="noStrike" kern="1200" baseline="0" dirty="0">
                          <a:solidFill>
                            <a:schemeClr val="dk1"/>
                          </a:solidFill>
                          <a:latin typeface="+mn-lt"/>
                          <a:ea typeface="+mn-ea"/>
                          <a:cs typeface="+mn-cs"/>
                        </a:rPr>
                        <a:t>2. osoby s kombinovaným tělesným a mentálním postižením případně s přidruženým smyslovým postižením, nebo s kombinovaným tělesným či mentálním postižením případně s přidruženým smyslovým postižením a duševním onemocněním nebo osoby s chronickým duševním onemocněním zejména s duálními diagnózami, poruchou autistického spektra. </a:t>
                      </a:r>
                      <a:endParaRPr lang="cs-CZ" dirty="0"/>
                    </a:p>
                  </a:txBody>
                  <a:tcPr>
                    <a:solidFill>
                      <a:srgbClr val="01994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cs-CZ" sz="1800" b="0" i="1" u="none" strike="noStrike" kern="1200" baseline="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cs-CZ" sz="1200" b="0" i="1" u="none" strike="noStrike" kern="1200" baseline="0" dirty="0">
                        <a:solidFill>
                          <a:schemeClr val="dk1"/>
                        </a:solidFill>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cs-CZ" sz="1200" b="1" i="1" u="none" strike="noStrike" kern="1200" baseline="0" dirty="0">
                          <a:solidFill>
                            <a:schemeClr val="dk1"/>
                          </a:solidFill>
                          <a:latin typeface="+mn-lt"/>
                          <a:ea typeface="+mn-ea"/>
                          <a:cs typeface="+mn-cs"/>
                        </a:rPr>
                        <a:t>do max. 2500 </a:t>
                      </a:r>
                      <a:r>
                        <a:rPr lang="cs-CZ" sz="1800" b="0" i="0" u="none" strike="noStrike" kern="1200" baseline="0" dirty="0">
                          <a:solidFill>
                            <a:schemeClr val="dk1"/>
                          </a:solidFill>
                          <a:latin typeface="+mn-lt"/>
                          <a:ea typeface="+mn-ea"/>
                          <a:cs typeface="+mn-cs"/>
                        </a:rPr>
                        <a:t>	</a:t>
                      </a:r>
                    </a:p>
                    <a:p>
                      <a:endParaRPr lang="cs-CZ" dirty="0"/>
                    </a:p>
                  </a:txBody>
                  <a:tcPr>
                    <a:solidFill>
                      <a:srgbClr val="01994A"/>
                    </a:solidFill>
                  </a:tcPr>
                </a:tc>
                <a:extLst>
                  <a:ext uri="{0D108BD9-81ED-4DB2-BD59-A6C34878D82A}">
                    <a16:rowId xmlns:a16="http://schemas.microsoft.com/office/drawing/2014/main" val="197168932"/>
                  </a:ext>
                </a:extLst>
              </a:tr>
            </a:tbl>
          </a:graphicData>
        </a:graphic>
      </p:graphicFrame>
      <p:sp>
        <p:nvSpPr>
          <p:cNvPr id="5" name="Zástupný symbol pro číslo snímku 4">
            <a:extLst>
              <a:ext uri="{FF2B5EF4-FFF2-40B4-BE49-F238E27FC236}">
                <a16:creationId xmlns:a16="http://schemas.microsoft.com/office/drawing/2014/main" id="{5AB06152-F606-4F5E-8934-2B248E9F4781}"/>
              </a:ext>
            </a:extLst>
          </p:cNvPr>
          <p:cNvSpPr>
            <a:spLocks noGrp="1"/>
          </p:cNvSpPr>
          <p:nvPr>
            <p:ph type="sldNum" sz="quarter" idx="12"/>
          </p:nvPr>
        </p:nvSpPr>
        <p:spPr/>
        <p:txBody>
          <a:bodyPr/>
          <a:lstStyle/>
          <a:p>
            <a:fld id="{4EF6FBF6-7ABC-4242-9CEE-9E0D204F2DC1}" type="slidenum">
              <a:rPr lang="cs-CZ" smtClean="0">
                <a:solidFill>
                  <a:schemeClr val="bg1"/>
                </a:solidFill>
              </a:rPr>
              <a:t>13</a:t>
            </a:fld>
            <a:endParaRPr lang="cs-CZ" dirty="0">
              <a:solidFill>
                <a:schemeClr val="bg1"/>
              </a:solidFill>
            </a:endParaRPr>
          </a:p>
        </p:txBody>
      </p:sp>
    </p:spTree>
    <p:extLst>
      <p:ext uri="{BB962C8B-B14F-4D97-AF65-F5344CB8AC3E}">
        <p14:creationId xmlns:p14="http://schemas.microsoft.com/office/powerpoint/2010/main" val="11433269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986518"/>
            <a:ext cx="8291264" cy="4178786"/>
          </a:xfrm>
        </p:spPr>
        <p:txBody>
          <a:bodyPr>
            <a:noAutofit/>
          </a:bodyPr>
          <a:lstStyle/>
          <a:p>
            <a:pPr marL="457200" lvl="1" indent="0" algn="just">
              <a:buNone/>
            </a:pPr>
            <a:endParaRPr lang="cs-CZ" sz="1200" b="1" dirty="0"/>
          </a:p>
          <a:p>
            <a:pPr marL="457200" lvl="1" indent="0" algn="just">
              <a:buNone/>
            </a:pPr>
            <a:endParaRPr lang="cs-CZ" sz="1200" b="1" dirty="0"/>
          </a:p>
          <a:p>
            <a:pPr marL="457200" lvl="1" indent="0" algn="just">
              <a:buNone/>
            </a:pPr>
            <a:endParaRPr lang="cs-CZ" sz="1200" b="1" dirty="0"/>
          </a:p>
          <a:p>
            <a:pPr marL="457200" lvl="1" indent="0" algn="just">
              <a:buNone/>
            </a:pPr>
            <a:endParaRPr lang="cs-CZ" sz="1200" b="1" dirty="0"/>
          </a:p>
          <a:p>
            <a:pPr marL="457200" lvl="1" indent="0" algn="just">
              <a:buNone/>
            </a:pPr>
            <a:endParaRPr lang="cs-CZ" sz="1200" b="1" dirty="0"/>
          </a:p>
          <a:p>
            <a:pPr marL="57150" indent="0" algn="just">
              <a:buNone/>
            </a:pPr>
            <a:r>
              <a:rPr lang="cs-CZ" sz="1400" b="1" dirty="0"/>
              <a:t>Denní podíl příspěvku na péči </a:t>
            </a:r>
            <a:r>
              <a:rPr lang="cs-CZ" sz="1400" dirty="0"/>
              <a:t>– je vyčíslen jako předpokládaný roční objem příspěvků na péči vydělený celkovým plánovaným počtem </a:t>
            </a:r>
            <a:r>
              <a:rPr lang="cs-CZ" sz="1400" dirty="0" err="1"/>
              <a:t>lůžkodnů</a:t>
            </a:r>
            <a:r>
              <a:rPr lang="cs-CZ" sz="1400" dirty="0"/>
              <a:t> na příslušný rok. Při jeho výpočtu se vychází ze struktury uživatelů, kterou organizace vykáže a odpovídá přiznaným příspěvkům na péči uživatelům sociální služby ke dni podání žádosti. </a:t>
            </a:r>
            <a:r>
              <a:rPr lang="cs-CZ" sz="1400" b="1" dirty="0"/>
              <a:t>Tento údaj bude vypočítaný při stanovení výše finanční podpory Jihomoravským krajem</a:t>
            </a:r>
            <a:r>
              <a:rPr lang="cs-CZ" sz="1400" dirty="0"/>
              <a:t>. </a:t>
            </a:r>
            <a:endParaRPr lang="cs-CZ" sz="1400" b="1" dirty="0">
              <a:solidFill>
                <a:schemeClr val="tx2"/>
              </a:solidFill>
            </a:endParaRPr>
          </a:p>
          <a:p>
            <a:pPr lvl="1" algn="just">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marL="0" indent="0">
              <a:buNone/>
            </a:pPr>
            <a:endParaRPr lang="cs-CZ" sz="1600" b="1" dirty="0">
              <a:solidFill>
                <a:srgbClr val="01994A"/>
              </a:solidFill>
            </a:endParaRP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861774"/>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U Skupiny D změna výpočtu denního podílu příspěvku na péči na lůžko</a:t>
            </a:r>
            <a:endParaRPr lang="cs-CZ" dirty="0">
              <a:solidFill>
                <a:srgbClr val="00B050"/>
              </a:solidFill>
            </a:endParaRPr>
          </a:p>
        </p:txBody>
      </p:sp>
      <p:sp>
        <p:nvSpPr>
          <p:cNvPr id="4" name="Zástupný symbol pro číslo snímku 3">
            <a:extLst>
              <a:ext uri="{FF2B5EF4-FFF2-40B4-BE49-F238E27FC236}">
                <a16:creationId xmlns:a16="http://schemas.microsoft.com/office/drawing/2014/main" id="{7483DD4B-F844-4AD7-943A-BB9F7E5A2AE0}"/>
              </a:ext>
            </a:extLst>
          </p:cNvPr>
          <p:cNvSpPr>
            <a:spLocks noGrp="1"/>
          </p:cNvSpPr>
          <p:nvPr>
            <p:ph type="sldNum" sz="quarter" idx="12"/>
          </p:nvPr>
        </p:nvSpPr>
        <p:spPr/>
        <p:txBody>
          <a:bodyPr/>
          <a:lstStyle/>
          <a:p>
            <a:fld id="{4EF6FBF6-7ABC-4242-9CEE-9E0D204F2DC1}" type="slidenum">
              <a:rPr lang="cs-CZ" smtClean="0">
                <a:solidFill>
                  <a:schemeClr val="bg1"/>
                </a:solidFill>
              </a:rPr>
              <a:t>14</a:t>
            </a:fld>
            <a:endParaRPr lang="cs-CZ" dirty="0">
              <a:solidFill>
                <a:schemeClr val="bg1"/>
              </a:solidFill>
            </a:endParaRPr>
          </a:p>
        </p:txBody>
      </p:sp>
    </p:spTree>
    <p:extLst>
      <p:ext uri="{BB962C8B-B14F-4D97-AF65-F5344CB8AC3E}">
        <p14:creationId xmlns:p14="http://schemas.microsoft.com/office/powerpoint/2010/main" val="19046991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986518"/>
            <a:ext cx="8291264" cy="4178786"/>
          </a:xfrm>
        </p:spPr>
        <p:txBody>
          <a:bodyPr>
            <a:noAutofit/>
          </a:bodyPr>
          <a:lstStyle/>
          <a:p>
            <a:pPr marL="0" indent="0" algn="just">
              <a:buNone/>
            </a:pPr>
            <a:r>
              <a:rPr lang="cs-CZ" sz="1100" dirty="0"/>
              <a:t>V rámci služeb </a:t>
            </a:r>
            <a:r>
              <a:rPr lang="cs-CZ" sz="1100" b="1" u="sng" dirty="0"/>
              <a:t>odborného sociálního poradenství</a:t>
            </a:r>
            <a:r>
              <a:rPr lang="cs-CZ" sz="1100" b="1" dirty="0"/>
              <a:t> </a:t>
            </a:r>
            <a:r>
              <a:rPr lang="cs-CZ" sz="1100" dirty="0"/>
              <a:t>je vytvořena nová podskupina - služby </a:t>
            </a:r>
            <a:r>
              <a:rPr lang="cs-CZ" sz="1100" b="1" dirty="0"/>
              <a:t>odborného sociálního poradenství s cílovou skupinou osob, které jsou obětmi domácího násilí nebo trestných činů nebo osoby s poruchami příjmu potravy</a:t>
            </a:r>
            <a:r>
              <a:rPr lang="cs-CZ" sz="1100" dirty="0"/>
              <a:t>. Tato podskupina bude zahrnovat 3 služby odborného sociálního poradenství od poskytovatelů Centrum </a:t>
            </a:r>
            <a:r>
              <a:rPr lang="cs-CZ" sz="1100" dirty="0" err="1"/>
              <a:t>Anabell</a:t>
            </a:r>
            <a:r>
              <a:rPr lang="cs-CZ" sz="1100" dirty="0"/>
              <a:t>, z. </a:t>
            </a:r>
            <a:r>
              <a:rPr lang="cs-CZ" sz="1100" dirty="0" err="1"/>
              <a:t>ú.</a:t>
            </a:r>
            <a:r>
              <a:rPr lang="cs-CZ" sz="1100" dirty="0"/>
              <a:t>, Bílý kruh bezpečí, z.s. a Persefona z.s.  - u těchto služeb dochází ke zvýšení podílu financování u kraje o 10 %. </a:t>
            </a:r>
          </a:p>
          <a:p>
            <a:pPr marL="0" indent="0" algn="just">
              <a:buNone/>
            </a:pPr>
            <a:r>
              <a:rPr lang="cs-CZ" sz="1100" dirty="0"/>
              <a:t>U služby odborného sociálního poradenství pro </a:t>
            </a:r>
            <a:r>
              <a:rPr lang="cs-CZ" sz="1100" b="1" dirty="0"/>
              <a:t>ostatní cílové skupiny </a:t>
            </a:r>
            <a:r>
              <a:rPr lang="cs-CZ" sz="1100" dirty="0"/>
              <a:t>dochází ke zvýšení podílu spolufinancování obcí o 10 %.  </a:t>
            </a:r>
          </a:p>
          <a:p>
            <a:pPr marL="0" indent="0" algn="just">
              <a:buNone/>
            </a:pPr>
            <a:endParaRPr lang="cs-CZ" sz="1100" dirty="0"/>
          </a:p>
          <a:p>
            <a:pPr marL="0" indent="0" algn="just">
              <a:buNone/>
            </a:pPr>
            <a:r>
              <a:rPr lang="cs-CZ" sz="1100" dirty="0"/>
              <a:t>U služby odborného sociálního poradenství pro ostatní cílové skupiny dochází ke zvýšení podílu spolufinancování </a:t>
            </a:r>
            <a:r>
              <a:rPr lang="cs-CZ" sz="1200" dirty="0"/>
              <a:t>obcí o 10 %. </a:t>
            </a:r>
            <a:endParaRPr lang="cs-CZ" sz="12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marL="0" indent="0">
              <a:buNone/>
            </a:pPr>
            <a:endParaRPr lang="cs-CZ" sz="1600" b="1" dirty="0">
              <a:solidFill>
                <a:srgbClr val="01994A"/>
              </a:solidFill>
            </a:endParaRP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861774"/>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Dochází k dílčím změnám v % spolufinancování služby z úrovně JMK a obcí</a:t>
            </a:r>
            <a:endParaRPr lang="cs-CZ" dirty="0">
              <a:solidFill>
                <a:srgbClr val="00B050"/>
              </a:solidFill>
            </a:endParaRPr>
          </a:p>
        </p:txBody>
      </p:sp>
      <p:graphicFrame>
        <p:nvGraphicFramePr>
          <p:cNvPr id="10" name="Tabulka 9">
            <a:extLst>
              <a:ext uri="{FF2B5EF4-FFF2-40B4-BE49-F238E27FC236}">
                <a16:creationId xmlns:a16="http://schemas.microsoft.com/office/drawing/2014/main" id="{0D28BFE7-0D5E-4D3F-86CB-199A6409738C}"/>
              </a:ext>
            </a:extLst>
          </p:cNvPr>
          <p:cNvGraphicFramePr>
            <a:graphicFrameLocks noGrp="1"/>
          </p:cNvGraphicFramePr>
          <p:nvPr>
            <p:extLst>
              <p:ext uri="{D42A27DB-BD31-4B8C-83A1-F6EECF244321}">
                <p14:modId xmlns:p14="http://schemas.microsoft.com/office/powerpoint/2010/main" val="2483779107"/>
              </p:ext>
            </p:extLst>
          </p:nvPr>
        </p:nvGraphicFramePr>
        <p:xfrm>
          <a:off x="426366" y="3068960"/>
          <a:ext cx="8291264" cy="3240359"/>
        </p:xfrm>
        <a:graphic>
          <a:graphicData uri="http://schemas.openxmlformats.org/drawingml/2006/table">
            <a:tbl>
              <a:tblPr>
                <a:tableStyleId>{5C22544A-7EE6-4342-B048-85BDC9FD1C3A}</a:tableStyleId>
              </a:tblPr>
              <a:tblGrid>
                <a:gridCol w="2823032">
                  <a:extLst>
                    <a:ext uri="{9D8B030D-6E8A-4147-A177-3AD203B41FA5}">
                      <a16:colId xmlns:a16="http://schemas.microsoft.com/office/drawing/2014/main" val="722511324"/>
                    </a:ext>
                  </a:extLst>
                </a:gridCol>
                <a:gridCol w="1533772">
                  <a:extLst>
                    <a:ext uri="{9D8B030D-6E8A-4147-A177-3AD203B41FA5}">
                      <a16:colId xmlns:a16="http://schemas.microsoft.com/office/drawing/2014/main" val="1862433619"/>
                    </a:ext>
                  </a:extLst>
                </a:gridCol>
                <a:gridCol w="1533772">
                  <a:extLst>
                    <a:ext uri="{9D8B030D-6E8A-4147-A177-3AD203B41FA5}">
                      <a16:colId xmlns:a16="http://schemas.microsoft.com/office/drawing/2014/main" val="2954535156"/>
                    </a:ext>
                  </a:extLst>
                </a:gridCol>
                <a:gridCol w="2400688">
                  <a:extLst>
                    <a:ext uri="{9D8B030D-6E8A-4147-A177-3AD203B41FA5}">
                      <a16:colId xmlns:a16="http://schemas.microsoft.com/office/drawing/2014/main" val="1628728111"/>
                    </a:ext>
                  </a:extLst>
                </a:gridCol>
              </a:tblGrid>
              <a:tr h="618019">
                <a:tc rowSpan="2">
                  <a:txBody>
                    <a:bodyPr/>
                    <a:lstStyle/>
                    <a:p>
                      <a:pPr algn="ctr" fontAlgn="ctr"/>
                      <a:r>
                        <a:rPr lang="cs-CZ" sz="1100" u="none" strike="noStrike" dirty="0">
                          <a:effectLst/>
                        </a:rPr>
                        <a:t> </a:t>
                      </a:r>
                      <a:endParaRPr lang="cs-CZ" sz="1100" b="1" i="0" u="none" strike="noStrike" dirty="0">
                        <a:solidFill>
                          <a:srgbClr val="000000"/>
                        </a:solidFill>
                        <a:effectLst/>
                        <a:latin typeface="Arial" panose="020B0604020202020204" pitchFamily="34" charset="0"/>
                      </a:endParaRPr>
                    </a:p>
                  </a:txBody>
                  <a:tcPr marL="3683" marR="3683" marT="3683" marB="0" anchor="ctr">
                    <a:solidFill>
                      <a:schemeClr val="tx2"/>
                    </a:solidFill>
                  </a:tcPr>
                </a:tc>
                <a:tc gridSpan="2">
                  <a:txBody>
                    <a:bodyPr/>
                    <a:lstStyle/>
                    <a:p>
                      <a:pPr algn="ctr" fontAlgn="ctr"/>
                      <a:r>
                        <a:rPr lang="cs-CZ" sz="1100" u="none" strike="noStrike" dirty="0">
                          <a:solidFill>
                            <a:schemeClr val="bg1"/>
                          </a:solidFill>
                          <a:effectLst/>
                        </a:rPr>
                        <a:t>Procentní rozdělení složky předpokládané míry spolufinancování obcí a kraje</a:t>
                      </a:r>
                      <a:endParaRPr lang="cs-CZ" sz="1100" b="1" i="0" u="none" strike="noStrike" dirty="0">
                        <a:solidFill>
                          <a:schemeClr val="bg1"/>
                        </a:solidFill>
                        <a:effectLst/>
                        <a:latin typeface="Arial" panose="020B0604020202020204" pitchFamily="34" charset="0"/>
                      </a:endParaRPr>
                    </a:p>
                  </a:txBody>
                  <a:tcPr marL="3683" marR="3683" marT="3683" marB="0" anchor="ctr">
                    <a:solidFill>
                      <a:schemeClr val="tx2"/>
                    </a:solidFill>
                  </a:tcPr>
                </a:tc>
                <a:tc hMerge="1">
                  <a:txBody>
                    <a:bodyPr/>
                    <a:lstStyle/>
                    <a:p>
                      <a:endParaRPr lang="cs-CZ"/>
                    </a:p>
                  </a:txBody>
                  <a:tcPr/>
                </a:tc>
                <a:tc rowSpan="2">
                  <a:txBody>
                    <a:bodyPr/>
                    <a:lstStyle/>
                    <a:p>
                      <a:pPr algn="ctr" fontAlgn="ctr"/>
                      <a:r>
                        <a:rPr lang="cs-CZ" sz="1100" u="none" strike="noStrike" dirty="0">
                          <a:solidFill>
                            <a:schemeClr val="bg1"/>
                          </a:solidFill>
                          <a:effectLst/>
                        </a:rPr>
                        <a:t>Procentní složka předpokládané míry spolufinancování Jihomoravského kraje </a:t>
                      </a:r>
                    </a:p>
                    <a:p>
                      <a:pPr algn="ctr" fontAlgn="ctr"/>
                      <a:r>
                        <a:rPr lang="cs-CZ" sz="1100" u="none" strike="noStrike" dirty="0">
                          <a:solidFill>
                            <a:schemeClr val="bg1"/>
                          </a:solidFill>
                          <a:effectLst/>
                        </a:rPr>
                        <a:t>v rámci zřizovatelských funkcí formou příspěvku zřizovatele</a:t>
                      </a:r>
                      <a:endParaRPr lang="cs-CZ" sz="1100" b="1" i="0" u="none" strike="noStrike" dirty="0">
                        <a:solidFill>
                          <a:schemeClr val="bg1"/>
                        </a:solidFill>
                        <a:effectLst/>
                        <a:latin typeface="Arial" panose="020B0604020202020204" pitchFamily="34" charset="0"/>
                      </a:endParaRPr>
                    </a:p>
                  </a:txBody>
                  <a:tcPr marL="3683" marR="3683" marT="3683" marB="0" anchor="ctr">
                    <a:solidFill>
                      <a:schemeClr val="tx2"/>
                    </a:solidFill>
                  </a:tcPr>
                </a:tc>
                <a:extLst>
                  <a:ext uri="{0D108BD9-81ED-4DB2-BD59-A6C34878D82A}">
                    <a16:rowId xmlns:a16="http://schemas.microsoft.com/office/drawing/2014/main" val="2873074389"/>
                  </a:ext>
                </a:extLst>
              </a:tr>
              <a:tr h="172608">
                <a:tc vMerge="1">
                  <a:txBody>
                    <a:bodyPr/>
                    <a:lstStyle/>
                    <a:p>
                      <a:endParaRPr lang="cs-CZ"/>
                    </a:p>
                  </a:txBody>
                  <a:tcPr/>
                </a:tc>
                <a:tc>
                  <a:txBody>
                    <a:bodyPr/>
                    <a:lstStyle/>
                    <a:p>
                      <a:pPr algn="ctr" fontAlgn="ctr"/>
                      <a:r>
                        <a:rPr lang="cs-CZ" sz="1100" u="none" strike="noStrike" dirty="0">
                          <a:effectLst/>
                        </a:rPr>
                        <a:t>Obce</a:t>
                      </a:r>
                      <a:endParaRPr lang="cs-CZ" sz="1100" b="1" i="0" u="none" strike="noStrike" dirty="0">
                        <a:solidFill>
                          <a:srgbClr val="000000"/>
                        </a:solidFill>
                        <a:effectLst/>
                        <a:latin typeface="Arial" panose="020B0604020202020204" pitchFamily="34" charset="0"/>
                      </a:endParaRPr>
                    </a:p>
                  </a:txBody>
                  <a:tcPr marL="3683" marR="3683" marT="3683" marB="0" anchor="ctr">
                    <a:solidFill>
                      <a:srgbClr val="01994A"/>
                    </a:solidFill>
                  </a:tcPr>
                </a:tc>
                <a:tc>
                  <a:txBody>
                    <a:bodyPr/>
                    <a:lstStyle/>
                    <a:p>
                      <a:pPr algn="ctr" fontAlgn="ctr"/>
                      <a:r>
                        <a:rPr lang="cs-CZ" sz="1100" u="none" strike="noStrike" dirty="0">
                          <a:effectLst/>
                        </a:rPr>
                        <a:t>Kraj</a:t>
                      </a:r>
                      <a:endParaRPr lang="cs-CZ" sz="1100" b="1" i="0" u="none" strike="noStrike" dirty="0">
                        <a:solidFill>
                          <a:srgbClr val="000000"/>
                        </a:solidFill>
                        <a:effectLst/>
                        <a:latin typeface="Arial" panose="020B0604020202020204" pitchFamily="34" charset="0"/>
                      </a:endParaRPr>
                    </a:p>
                  </a:txBody>
                  <a:tcPr marL="3683" marR="3683" marT="3683" marB="0" anchor="ctr">
                    <a:solidFill>
                      <a:srgbClr val="01994A"/>
                    </a:solidFill>
                  </a:tcPr>
                </a:tc>
                <a:tc vMerge="1">
                  <a:txBody>
                    <a:bodyPr/>
                    <a:lstStyle/>
                    <a:p>
                      <a:endParaRPr lang="cs-CZ"/>
                    </a:p>
                  </a:txBody>
                  <a:tcPr/>
                </a:tc>
                <a:extLst>
                  <a:ext uri="{0D108BD9-81ED-4DB2-BD59-A6C34878D82A}">
                    <a16:rowId xmlns:a16="http://schemas.microsoft.com/office/drawing/2014/main" val="1580650265"/>
                  </a:ext>
                </a:extLst>
              </a:tr>
              <a:tr h="341506">
                <a:tc gridSpan="4">
                  <a:txBody>
                    <a:bodyPr/>
                    <a:lstStyle/>
                    <a:p>
                      <a:pPr algn="ctr" fontAlgn="ctr"/>
                      <a:r>
                        <a:rPr lang="cs-CZ" sz="1100" u="none" strike="noStrike" dirty="0">
                          <a:solidFill>
                            <a:schemeClr val="bg1"/>
                          </a:solidFill>
                          <a:effectLst/>
                        </a:rPr>
                        <a:t>služby </a:t>
                      </a:r>
                      <a:r>
                        <a:rPr lang="cs-CZ" sz="1100" u="none" strike="noStrike" kern="1200" dirty="0">
                          <a:solidFill>
                            <a:schemeClr val="bg1"/>
                          </a:solidFill>
                          <a:effectLst/>
                          <a:latin typeface="+mn-lt"/>
                          <a:ea typeface="+mn-ea"/>
                          <a:cs typeface="+mn-cs"/>
                        </a:rPr>
                        <a:t>odborného</a:t>
                      </a:r>
                      <a:r>
                        <a:rPr lang="cs-CZ" sz="1100" u="none" strike="noStrike" dirty="0">
                          <a:solidFill>
                            <a:schemeClr val="bg1"/>
                          </a:solidFill>
                          <a:effectLst/>
                        </a:rPr>
                        <a:t> sociálního poradenství s cílovou skupinou osob, které jsou obětmi domácího násilí nebo trestných činů nebo osoby s poruchami příjmu potravy</a:t>
                      </a:r>
                      <a:endParaRPr lang="cs-CZ" sz="1100" b="1" i="0" u="none" strike="noStrike" dirty="0">
                        <a:solidFill>
                          <a:schemeClr val="bg1"/>
                        </a:solidFill>
                        <a:effectLst/>
                        <a:latin typeface="Arial" panose="020B0604020202020204" pitchFamily="34" charset="0"/>
                      </a:endParaRPr>
                    </a:p>
                  </a:txBody>
                  <a:tcPr marL="3683" marR="3683" marT="3683" marB="0" anchor="ctr">
                    <a:solidFill>
                      <a:schemeClr val="tx2"/>
                    </a:solidFill>
                  </a:tcPr>
                </a:tc>
                <a:tc hMerge="1">
                  <a:txBody>
                    <a:bodyPr/>
                    <a:lstStyle/>
                    <a:p>
                      <a:endParaRPr lang="cs-CZ"/>
                    </a:p>
                  </a:txBody>
                  <a:tcPr/>
                </a:tc>
                <a:tc hMerge="1">
                  <a:txBody>
                    <a:bodyPr/>
                    <a:lstStyle/>
                    <a:p>
                      <a:endParaRPr lang="cs-CZ"/>
                    </a:p>
                  </a:txBody>
                  <a:tcPr/>
                </a:tc>
                <a:tc hMerge="1">
                  <a:txBody>
                    <a:bodyPr/>
                    <a:lstStyle/>
                    <a:p>
                      <a:endParaRPr lang="cs-CZ"/>
                    </a:p>
                  </a:txBody>
                  <a:tcPr/>
                </a:tc>
                <a:extLst>
                  <a:ext uri="{0D108BD9-81ED-4DB2-BD59-A6C34878D82A}">
                    <a16:rowId xmlns:a16="http://schemas.microsoft.com/office/drawing/2014/main" val="2228355250"/>
                  </a:ext>
                </a:extLst>
              </a:tr>
              <a:tr h="172608">
                <a:tc gridSpan="4">
                  <a:txBody>
                    <a:bodyPr/>
                    <a:lstStyle/>
                    <a:p>
                      <a:pPr algn="just" fontAlgn="ctr"/>
                      <a:r>
                        <a:rPr lang="cs-CZ" sz="1100" u="none" strike="noStrike" dirty="0">
                          <a:solidFill>
                            <a:schemeClr val="bg1"/>
                          </a:solidFill>
                          <a:effectLst/>
                        </a:rPr>
                        <a:t>forma poskytovatele služby: </a:t>
                      </a:r>
                      <a:endParaRPr lang="cs-CZ" sz="1100" b="0" i="0" u="none" strike="noStrike" dirty="0">
                        <a:solidFill>
                          <a:schemeClr val="bg1"/>
                        </a:solidFill>
                        <a:effectLst/>
                        <a:latin typeface="Arial" panose="020B0604020202020204" pitchFamily="34" charset="0"/>
                      </a:endParaRPr>
                    </a:p>
                  </a:txBody>
                  <a:tcPr marL="3683" marR="3683" marT="3683" marB="0" anchor="ctr">
                    <a:solidFill>
                      <a:schemeClr val="tx2"/>
                    </a:solidFill>
                  </a:tcPr>
                </a:tc>
                <a:tc hMerge="1">
                  <a:txBody>
                    <a:bodyPr/>
                    <a:lstStyle/>
                    <a:p>
                      <a:endParaRPr lang="cs-CZ"/>
                    </a:p>
                  </a:txBody>
                  <a:tcPr/>
                </a:tc>
                <a:tc hMerge="1">
                  <a:txBody>
                    <a:bodyPr/>
                    <a:lstStyle/>
                    <a:p>
                      <a:endParaRPr lang="cs-CZ"/>
                    </a:p>
                  </a:txBody>
                  <a:tcPr/>
                </a:tc>
                <a:tc hMerge="1">
                  <a:txBody>
                    <a:bodyPr/>
                    <a:lstStyle/>
                    <a:p>
                      <a:endParaRPr lang="cs-CZ"/>
                    </a:p>
                  </a:txBody>
                  <a:tcPr/>
                </a:tc>
                <a:extLst>
                  <a:ext uri="{0D108BD9-81ED-4DB2-BD59-A6C34878D82A}">
                    <a16:rowId xmlns:a16="http://schemas.microsoft.com/office/drawing/2014/main" val="1176248129"/>
                  </a:ext>
                </a:extLst>
              </a:tr>
              <a:tr h="181399">
                <a:tc>
                  <a:txBody>
                    <a:bodyPr/>
                    <a:lstStyle/>
                    <a:p>
                      <a:pPr algn="l" fontAlgn="ctr"/>
                      <a:r>
                        <a:rPr lang="cs-CZ" sz="1100" u="none" strike="noStrike" dirty="0">
                          <a:solidFill>
                            <a:schemeClr val="bg1"/>
                          </a:solidFill>
                          <a:effectLst/>
                        </a:rPr>
                        <a:t>obce a příspěvkové organizace obcí </a:t>
                      </a:r>
                      <a:endParaRPr lang="cs-CZ" sz="1100" b="0" i="0" u="none" strike="noStrike" dirty="0">
                        <a:solidFill>
                          <a:schemeClr val="bg1"/>
                        </a:solidFill>
                        <a:effectLst/>
                        <a:latin typeface="Arial" panose="020B0604020202020204" pitchFamily="34" charset="0"/>
                      </a:endParaRPr>
                    </a:p>
                  </a:txBody>
                  <a:tcPr marL="3683" marR="3683" marT="3683" marB="0" anchor="ctr">
                    <a:solidFill>
                      <a:schemeClr val="tx2"/>
                    </a:solidFill>
                  </a:tcPr>
                </a:tc>
                <a:tc>
                  <a:txBody>
                    <a:bodyPr/>
                    <a:lstStyle/>
                    <a:p>
                      <a:pPr algn="ctr" fontAlgn="ctr"/>
                      <a:r>
                        <a:rPr lang="cs-CZ" sz="1100" u="none" strike="noStrike" dirty="0">
                          <a:effectLst/>
                        </a:rPr>
                        <a:t>10</a:t>
                      </a:r>
                      <a:endParaRPr lang="cs-CZ" sz="1100" b="0" i="0" u="none" strike="noStrike" dirty="0">
                        <a:solidFill>
                          <a:srgbClr val="000000"/>
                        </a:solidFill>
                        <a:effectLst/>
                        <a:latin typeface="Arial" panose="020B0604020202020204" pitchFamily="34" charset="0"/>
                      </a:endParaRPr>
                    </a:p>
                  </a:txBody>
                  <a:tcPr marL="3683" marR="3683" marT="3683" marB="0" anchor="ctr">
                    <a:solidFill>
                      <a:srgbClr val="01994A"/>
                    </a:solidFill>
                  </a:tcPr>
                </a:tc>
                <a:tc>
                  <a:txBody>
                    <a:bodyPr/>
                    <a:lstStyle/>
                    <a:p>
                      <a:pPr algn="ctr" fontAlgn="ctr"/>
                      <a:r>
                        <a:rPr lang="cs-CZ" sz="1100" b="1" u="none" strike="noStrike" dirty="0">
                          <a:solidFill>
                            <a:srgbClr val="FF0000"/>
                          </a:solidFill>
                          <a:effectLst/>
                        </a:rPr>
                        <a:t>14</a:t>
                      </a:r>
                      <a:endParaRPr lang="cs-CZ" sz="1100" b="1" i="0" u="none" strike="noStrike" dirty="0">
                        <a:solidFill>
                          <a:srgbClr val="FF0000"/>
                        </a:solidFill>
                        <a:effectLst/>
                        <a:latin typeface="Arial" panose="020B0604020202020204" pitchFamily="34" charset="0"/>
                      </a:endParaRPr>
                    </a:p>
                  </a:txBody>
                  <a:tcPr marL="3683" marR="3683" marT="3683" marB="0" anchor="ctr">
                    <a:solidFill>
                      <a:srgbClr val="01994A"/>
                    </a:solidFill>
                  </a:tcPr>
                </a:tc>
                <a:tc>
                  <a:txBody>
                    <a:bodyPr/>
                    <a:lstStyle/>
                    <a:p>
                      <a:pPr algn="ctr" fontAlgn="ctr"/>
                      <a:r>
                        <a:rPr lang="cs-CZ" sz="1100" u="none" strike="noStrike" dirty="0">
                          <a:effectLst/>
                        </a:rPr>
                        <a:t>0</a:t>
                      </a:r>
                      <a:endParaRPr lang="cs-CZ" sz="1100" b="0" i="0" u="none" strike="noStrike" dirty="0">
                        <a:solidFill>
                          <a:srgbClr val="000000"/>
                        </a:solidFill>
                        <a:effectLst/>
                        <a:latin typeface="Arial" panose="020B0604020202020204" pitchFamily="34" charset="0"/>
                      </a:endParaRPr>
                    </a:p>
                  </a:txBody>
                  <a:tcPr marL="3683" marR="3683" marT="3683" marB="0" anchor="ctr">
                    <a:solidFill>
                      <a:srgbClr val="01994A"/>
                    </a:solidFill>
                  </a:tcPr>
                </a:tc>
                <a:extLst>
                  <a:ext uri="{0D108BD9-81ED-4DB2-BD59-A6C34878D82A}">
                    <a16:rowId xmlns:a16="http://schemas.microsoft.com/office/drawing/2014/main" val="4027431386"/>
                  </a:ext>
                </a:extLst>
              </a:tr>
              <a:tr h="360688">
                <a:tc>
                  <a:txBody>
                    <a:bodyPr/>
                    <a:lstStyle/>
                    <a:p>
                      <a:pPr algn="l" fontAlgn="ctr"/>
                      <a:r>
                        <a:rPr lang="cs-CZ" sz="1100" u="none" strike="noStrike" dirty="0">
                          <a:solidFill>
                            <a:schemeClr val="bg1"/>
                          </a:solidFill>
                          <a:effectLst/>
                        </a:rPr>
                        <a:t>nestátní neziskové organizace, obchodní organizace (fyzické a právnické osoby) </a:t>
                      </a:r>
                      <a:endParaRPr lang="cs-CZ" sz="1100" b="0" i="0" u="none" strike="noStrike" dirty="0">
                        <a:solidFill>
                          <a:schemeClr val="bg1"/>
                        </a:solidFill>
                        <a:effectLst/>
                        <a:latin typeface="Arial" panose="020B0604020202020204" pitchFamily="34" charset="0"/>
                      </a:endParaRPr>
                    </a:p>
                  </a:txBody>
                  <a:tcPr marL="3683" marR="3683" marT="3683" marB="0" anchor="ctr">
                    <a:solidFill>
                      <a:schemeClr val="tx2"/>
                    </a:solidFill>
                  </a:tcPr>
                </a:tc>
                <a:tc>
                  <a:txBody>
                    <a:bodyPr/>
                    <a:lstStyle/>
                    <a:p>
                      <a:pPr algn="ctr" fontAlgn="ctr"/>
                      <a:r>
                        <a:rPr lang="cs-CZ" sz="1100" u="none" strike="noStrike" dirty="0">
                          <a:effectLst/>
                        </a:rPr>
                        <a:t>10</a:t>
                      </a:r>
                      <a:endParaRPr lang="cs-CZ" sz="1100" b="0" i="0" u="none" strike="noStrike" dirty="0">
                        <a:solidFill>
                          <a:srgbClr val="000000"/>
                        </a:solidFill>
                        <a:effectLst/>
                        <a:latin typeface="Arial" panose="020B0604020202020204" pitchFamily="34" charset="0"/>
                      </a:endParaRPr>
                    </a:p>
                  </a:txBody>
                  <a:tcPr marL="3683" marR="3683" marT="3683" marB="0" anchor="ctr">
                    <a:solidFill>
                      <a:srgbClr val="01994A"/>
                    </a:solidFill>
                  </a:tcPr>
                </a:tc>
                <a:tc>
                  <a:txBody>
                    <a:bodyPr/>
                    <a:lstStyle/>
                    <a:p>
                      <a:pPr algn="ctr" fontAlgn="ctr"/>
                      <a:r>
                        <a:rPr lang="cs-CZ" sz="1100" b="1" u="none" strike="noStrike" dirty="0">
                          <a:solidFill>
                            <a:srgbClr val="FF0000"/>
                          </a:solidFill>
                          <a:effectLst/>
                        </a:rPr>
                        <a:t>16</a:t>
                      </a:r>
                      <a:endParaRPr lang="cs-CZ" sz="1100" b="1" i="0" u="none" strike="noStrike" dirty="0">
                        <a:solidFill>
                          <a:srgbClr val="FF0000"/>
                        </a:solidFill>
                        <a:effectLst/>
                        <a:latin typeface="Arial" panose="020B0604020202020204" pitchFamily="34" charset="0"/>
                      </a:endParaRPr>
                    </a:p>
                  </a:txBody>
                  <a:tcPr marL="3683" marR="3683" marT="3683" marB="0" anchor="ctr">
                    <a:solidFill>
                      <a:srgbClr val="01994A"/>
                    </a:solidFill>
                  </a:tcPr>
                </a:tc>
                <a:tc>
                  <a:txBody>
                    <a:bodyPr/>
                    <a:lstStyle/>
                    <a:p>
                      <a:pPr algn="ctr" fontAlgn="ctr"/>
                      <a:r>
                        <a:rPr lang="cs-CZ" sz="1100" u="none" strike="noStrike" dirty="0">
                          <a:effectLst/>
                        </a:rPr>
                        <a:t>0</a:t>
                      </a:r>
                      <a:endParaRPr lang="cs-CZ" sz="1100" b="0" i="0" u="none" strike="noStrike" dirty="0">
                        <a:solidFill>
                          <a:srgbClr val="000000"/>
                        </a:solidFill>
                        <a:effectLst/>
                        <a:latin typeface="Arial" panose="020B0604020202020204" pitchFamily="34" charset="0"/>
                      </a:endParaRPr>
                    </a:p>
                  </a:txBody>
                  <a:tcPr marL="3683" marR="3683" marT="3683" marB="0" anchor="ctr">
                    <a:solidFill>
                      <a:srgbClr val="01994A"/>
                    </a:solidFill>
                  </a:tcPr>
                </a:tc>
                <a:extLst>
                  <a:ext uri="{0D108BD9-81ED-4DB2-BD59-A6C34878D82A}">
                    <a16:rowId xmlns:a16="http://schemas.microsoft.com/office/drawing/2014/main" val="772140336"/>
                  </a:ext>
                </a:extLst>
              </a:tr>
              <a:tr h="253114">
                <a:tc>
                  <a:txBody>
                    <a:bodyPr/>
                    <a:lstStyle/>
                    <a:p>
                      <a:pPr algn="l" fontAlgn="ctr"/>
                      <a:r>
                        <a:rPr lang="cs-CZ" sz="1100" u="none" strike="noStrike" dirty="0">
                          <a:solidFill>
                            <a:schemeClr val="bg1"/>
                          </a:solidFill>
                          <a:effectLst/>
                        </a:rPr>
                        <a:t>příspěvkové organizace Jihomoravského kraje </a:t>
                      </a:r>
                      <a:endParaRPr lang="cs-CZ" sz="1100" b="0" i="0" u="none" strike="noStrike" dirty="0">
                        <a:solidFill>
                          <a:schemeClr val="bg1"/>
                        </a:solidFill>
                        <a:effectLst/>
                        <a:latin typeface="Arial" panose="020B0604020202020204" pitchFamily="34" charset="0"/>
                      </a:endParaRPr>
                    </a:p>
                  </a:txBody>
                  <a:tcPr marL="3683" marR="3683" marT="3683" marB="0" anchor="ctr">
                    <a:solidFill>
                      <a:schemeClr val="tx2"/>
                    </a:solidFill>
                  </a:tcPr>
                </a:tc>
                <a:tc>
                  <a:txBody>
                    <a:bodyPr/>
                    <a:lstStyle/>
                    <a:p>
                      <a:pPr algn="ctr" fontAlgn="ctr"/>
                      <a:r>
                        <a:rPr lang="cs-CZ" sz="1100" u="none" strike="noStrike">
                          <a:effectLst/>
                        </a:rPr>
                        <a:t>0</a:t>
                      </a:r>
                      <a:endParaRPr lang="cs-CZ" sz="1100" b="0" i="0" u="none" strike="noStrike">
                        <a:solidFill>
                          <a:srgbClr val="000000"/>
                        </a:solidFill>
                        <a:effectLst/>
                        <a:latin typeface="Arial" panose="020B0604020202020204" pitchFamily="34" charset="0"/>
                      </a:endParaRPr>
                    </a:p>
                  </a:txBody>
                  <a:tcPr marL="3683" marR="3683" marT="3683" marB="0" anchor="ctr">
                    <a:solidFill>
                      <a:srgbClr val="01994A"/>
                    </a:solidFill>
                  </a:tcPr>
                </a:tc>
                <a:tc>
                  <a:txBody>
                    <a:bodyPr/>
                    <a:lstStyle/>
                    <a:p>
                      <a:pPr algn="ctr" fontAlgn="ctr"/>
                      <a:r>
                        <a:rPr lang="cs-CZ" sz="1100" u="none" strike="noStrike">
                          <a:effectLst/>
                        </a:rPr>
                        <a:t>0</a:t>
                      </a:r>
                      <a:endParaRPr lang="cs-CZ" sz="1100" b="0" i="0" u="none" strike="noStrike">
                        <a:solidFill>
                          <a:srgbClr val="000000"/>
                        </a:solidFill>
                        <a:effectLst/>
                        <a:latin typeface="Arial" panose="020B0604020202020204" pitchFamily="34" charset="0"/>
                      </a:endParaRPr>
                    </a:p>
                  </a:txBody>
                  <a:tcPr marL="3683" marR="3683" marT="3683" marB="0" anchor="ctr">
                    <a:solidFill>
                      <a:srgbClr val="01994A"/>
                    </a:solidFill>
                  </a:tcPr>
                </a:tc>
                <a:tc>
                  <a:txBody>
                    <a:bodyPr/>
                    <a:lstStyle/>
                    <a:p>
                      <a:pPr algn="ctr" fontAlgn="ctr"/>
                      <a:r>
                        <a:rPr lang="cs-CZ" sz="1100" u="none" strike="noStrike" dirty="0">
                          <a:effectLst/>
                        </a:rPr>
                        <a:t>20</a:t>
                      </a:r>
                      <a:endParaRPr lang="cs-CZ" sz="1100" b="0" i="0" u="none" strike="noStrike" dirty="0">
                        <a:solidFill>
                          <a:srgbClr val="000000"/>
                        </a:solidFill>
                        <a:effectLst/>
                        <a:latin typeface="Arial" panose="020B0604020202020204" pitchFamily="34" charset="0"/>
                      </a:endParaRPr>
                    </a:p>
                  </a:txBody>
                  <a:tcPr marL="3683" marR="3683" marT="3683" marB="0" anchor="ctr">
                    <a:solidFill>
                      <a:srgbClr val="01994A"/>
                    </a:solidFill>
                  </a:tcPr>
                </a:tc>
                <a:extLst>
                  <a:ext uri="{0D108BD9-81ED-4DB2-BD59-A6C34878D82A}">
                    <a16:rowId xmlns:a16="http://schemas.microsoft.com/office/drawing/2014/main" val="483007606"/>
                  </a:ext>
                </a:extLst>
              </a:tr>
              <a:tr h="172608">
                <a:tc gridSpan="4">
                  <a:txBody>
                    <a:bodyPr/>
                    <a:lstStyle/>
                    <a:p>
                      <a:pPr algn="ctr" fontAlgn="ctr"/>
                      <a:r>
                        <a:rPr lang="cs-CZ" sz="1100" u="none" strike="noStrike" dirty="0">
                          <a:solidFill>
                            <a:schemeClr val="bg1"/>
                          </a:solidFill>
                          <a:effectLst/>
                        </a:rPr>
                        <a:t>služby odborného sociálního poradenství pro ostatní cílové skupiny</a:t>
                      </a:r>
                      <a:endParaRPr lang="cs-CZ" sz="1100" b="1" i="0" u="none" strike="noStrike" dirty="0">
                        <a:solidFill>
                          <a:schemeClr val="bg1"/>
                        </a:solidFill>
                        <a:effectLst/>
                        <a:latin typeface="Arial" panose="020B0604020202020204" pitchFamily="34" charset="0"/>
                      </a:endParaRPr>
                    </a:p>
                  </a:txBody>
                  <a:tcPr marL="3683" marR="3683" marT="3683" marB="0" anchor="ctr">
                    <a:solidFill>
                      <a:schemeClr val="tx2"/>
                    </a:solidFill>
                  </a:tcPr>
                </a:tc>
                <a:tc hMerge="1">
                  <a:txBody>
                    <a:bodyPr/>
                    <a:lstStyle/>
                    <a:p>
                      <a:endParaRPr lang="cs-CZ"/>
                    </a:p>
                  </a:txBody>
                  <a:tcPr/>
                </a:tc>
                <a:tc hMerge="1">
                  <a:txBody>
                    <a:bodyPr/>
                    <a:lstStyle/>
                    <a:p>
                      <a:endParaRPr lang="cs-CZ"/>
                    </a:p>
                  </a:txBody>
                  <a:tcPr/>
                </a:tc>
                <a:tc hMerge="1">
                  <a:txBody>
                    <a:bodyPr/>
                    <a:lstStyle/>
                    <a:p>
                      <a:endParaRPr lang="cs-CZ"/>
                    </a:p>
                  </a:txBody>
                  <a:tcPr/>
                </a:tc>
                <a:extLst>
                  <a:ext uri="{0D108BD9-81ED-4DB2-BD59-A6C34878D82A}">
                    <a16:rowId xmlns:a16="http://schemas.microsoft.com/office/drawing/2014/main" val="3862374657"/>
                  </a:ext>
                </a:extLst>
              </a:tr>
              <a:tr h="172608">
                <a:tc gridSpan="4">
                  <a:txBody>
                    <a:bodyPr/>
                    <a:lstStyle/>
                    <a:p>
                      <a:pPr algn="just" fontAlgn="ctr"/>
                      <a:r>
                        <a:rPr lang="cs-CZ" sz="1100" u="none" strike="noStrike" dirty="0">
                          <a:solidFill>
                            <a:schemeClr val="bg1"/>
                          </a:solidFill>
                          <a:effectLst/>
                        </a:rPr>
                        <a:t>forma poskytovatele služby: </a:t>
                      </a:r>
                      <a:endParaRPr lang="cs-CZ" sz="1100" b="0" i="0" u="none" strike="noStrike" dirty="0">
                        <a:solidFill>
                          <a:schemeClr val="bg1"/>
                        </a:solidFill>
                        <a:effectLst/>
                        <a:latin typeface="Arial" panose="020B0604020202020204" pitchFamily="34" charset="0"/>
                      </a:endParaRPr>
                    </a:p>
                  </a:txBody>
                  <a:tcPr marL="3683" marR="3683" marT="3683" marB="0" anchor="ctr">
                    <a:solidFill>
                      <a:schemeClr val="tx2"/>
                    </a:solidFill>
                  </a:tcPr>
                </a:tc>
                <a:tc hMerge="1">
                  <a:txBody>
                    <a:bodyPr/>
                    <a:lstStyle/>
                    <a:p>
                      <a:endParaRPr lang="cs-CZ"/>
                    </a:p>
                  </a:txBody>
                  <a:tcPr/>
                </a:tc>
                <a:tc hMerge="1">
                  <a:txBody>
                    <a:bodyPr/>
                    <a:lstStyle/>
                    <a:p>
                      <a:endParaRPr lang="cs-CZ"/>
                    </a:p>
                  </a:txBody>
                  <a:tcPr/>
                </a:tc>
                <a:tc hMerge="1">
                  <a:txBody>
                    <a:bodyPr/>
                    <a:lstStyle/>
                    <a:p>
                      <a:endParaRPr lang="cs-CZ"/>
                    </a:p>
                  </a:txBody>
                  <a:tcPr/>
                </a:tc>
                <a:extLst>
                  <a:ext uri="{0D108BD9-81ED-4DB2-BD59-A6C34878D82A}">
                    <a16:rowId xmlns:a16="http://schemas.microsoft.com/office/drawing/2014/main" val="81702501"/>
                  </a:ext>
                </a:extLst>
              </a:tr>
              <a:tr h="181399">
                <a:tc>
                  <a:txBody>
                    <a:bodyPr/>
                    <a:lstStyle/>
                    <a:p>
                      <a:pPr algn="l" fontAlgn="ctr"/>
                      <a:r>
                        <a:rPr lang="cs-CZ" sz="1100" u="none" strike="noStrike" dirty="0">
                          <a:solidFill>
                            <a:schemeClr val="bg1"/>
                          </a:solidFill>
                          <a:effectLst/>
                        </a:rPr>
                        <a:t>obce a příspěvkové organizace obcí </a:t>
                      </a:r>
                      <a:endParaRPr lang="cs-CZ" sz="1100" b="0" i="0" u="none" strike="noStrike" dirty="0">
                        <a:solidFill>
                          <a:schemeClr val="bg1"/>
                        </a:solidFill>
                        <a:effectLst/>
                        <a:latin typeface="Arial" panose="020B0604020202020204" pitchFamily="34" charset="0"/>
                      </a:endParaRPr>
                    </a:p>
                  </a:txBody>
                  <a:tcPr marL="3683" marR="3683" marT="3683" marB="0" anchor="ctr">
                    <a:solidFill>
                      <a:schemeClr val="tx2"/>
                    </a:solidFill>
                  </a:tcPr>
                </a:tc>
                <a:tc>
                  <a:txBody>
                    <a:bodyPr/>
                    <a:lstStyle/>
                    <a:p>
                      <a:pPr algn="ctr" fontAlgn="ctr"/>
                      <a:r>
                        <a:rPr lang="cs-CZ" sz="1100" b="1" u="none" strike="noStrike" dirty="0">
                          <a:solidFill>
                            <a:srgbClr val="FF0000"/>
                          </a:solidFill>
                          <a:effectLst/>
                        </a:rPr>
                        <a:t>20</a:t>
                      </a:r>
                      <a:endParaRPr lang="cs-CZ" sz="1100" b="1" i="0" u="none" strike="noStrike" dirty="0">
                        <a:solidFill>
                          <a:srgbClr val="FF0000"/>
                        </a:solidFill>
                        <a:effectLst/>
                        <a:latin typeface="Arial" panose="020B0604020202020204" pitchFamily="34" charset="0"/>
                      </a:endParaRPr>
                    </a:p>
                  </a:txBody>
                  <a:tcPr marL="3683" marR="3683" marT="3683" marB="0" anchor="ctr">
                    <a:solidFill>
                      <a:srgbClr val="01994A"/>
                    </a:solidFill>
                  </a:tcPr>
                </a:tc>
                <a:tc>
                  <a:txBody>
                    <a:bodyPr/>
                    <a:lstStyle/>
                    <a:p>
                      <a:pPr algn="ctr" fontAlgn="ctr"/>
                      <a:r>
                        <a:rPr lang="cs-CZ" sz="1100" u="none" strike="noStrike" dirty="0">
                          <a:effectLst/>
                        </a:rPr>
                        <a:t>4</a:t>
                      </a:r>
                      <a:endParaRPr lang="cs-CZ" sz="1100" b="0" i="0" u="none" strike="noStrike" dirty="0">
                        <a:solidFill>
                          <a:srgbClr val="000000"/>
                        </a:solidFill>
                        <a:effectLst/>
                        <a:latin typeface="Arial" panose="020B0604020202020204" pitchFamily="34" charset="0"/>
                      </a:endParaRPr>
                    </a:p>
                  </a:txBody>
                  <a:tcPr marL="3683" marR="3683" marT="3683" marB="0" anchor="ctr">
                    <a:solidFill>
                      <a:srgbClr val="01994A"/>
                    </a:solidFill>
                  </a:tcPr>
                </a:tc>
                <a:tc>
                  <a:txBody>
                    <a:bodyPr/>
                    <a:lstStyle/>
                    <a:p>
                      <a:pPr algn="ctr" fontAlgn="ctr"/>
                      <a:r>
                        <a:rPr lang="cs-CZ" sz="1100" u="none" strike="noStrike" dirty="0">
                          <a:effectLst/>
                        </a:rPr>
                        <a:t>0</a:t>
                      </a:r>
                      <a:endParaRPr lang="cs-CZ" sz="1100" b="0" i="0" u="none" strike="noStrike" dirty="0">
                        <a:solidFill>
                          <a:srgbClr val="000000"/>
                        </a:solidFill>
                        <a:effectLst/>
                        <a:latin typeface="Arial" panose="020B0604020202020204" pitchFamily="34" charset="0"/>
                      </a:endParaRPr>
                    </a:p>
                  </a:txBody>
                  <a:tcPr marL="3683" marR="3683" marT="3683" marB="0" anchor="ctr">
                    <a:solidFill>
                      <a:srgbClr val="01994A"/>
                    </a:solidFill>
                  </a:tcPr>
                </a:tc>
                <a:extLst>
                  <a:ext uri="{0D108BD9-81ED-4DB2-BD59-A6C34878D82A}">
                    <a16:rowId xmlns:a16="http://schemas.microsoft.com/office/drawing/2014/main" val="3062556102"/>
                  </a:ext>
                </a:extLst>
              </a:tr>
              <a:tr h="360688">
                <a:tc>
                  <a:txBody>
                    <a:bodyPr/>
                    <a:lstStyle/>
                    <a:p>
                      <a:pPr algn="l" fontAlgn="ctr"/>
                      <a:r>
                        <a:rPr lang="cs-CZ" sz="1100" u="none" strike="noStrike" dirty="0">
                          <a:solidFill>
                            <a:schemeClr val="bg1"/>
                          </a:solidFill>
                          <a:effectLst/>
                        </a:rPr>
                        <a:t>nestátní neziskové organizace, obchodní organizace (fyzické a právnické osoby) </a:t>
                      </a:r>
                      <a:endParaRPr lang="cs-CZ" sz="1100" b="0" i="0" u="none" strike="noStrike" dirty="0">
                        <a:solidFill>
                          <a:schemeClr val="bg1"/>
                        </a:solidFill>
                        <a:effectLst/>
                        <a:latin typeface="Arial" panose="020B0604020202020204" pitchFamily="34" charset="0"/>
                      </a:endParaRPr>
                    </a:p>
                  </a:txBody>
                  <a:tcPr marL="3683" marR="3683" marT="3683" marB="0" anchor="ctr">
                    <a:solidFill>
                      <a:schemeClr val="tx2"/>
                    </a:solidFill>
                  </a:tcPr>
                </a:tc>
                <a:tc>
                  <a:txBody>
                    <a:bodyPr/>
                    <a:lstStyle/>
                    <a:p>
                      <a:pPr algn="ctr" fontAlgn="ctr"/>
                      <a:r>
                        <a:rPr lang="cs-CZ" sz="1100" b="1" u="none" strike="noStrike" dirty="0">
                          <a:solidFill>
                            <a:srgbClr val="FF0000"/>
                          </a:solidFill>
                          <a:effectLst/>
                        </a:rPr>
                        <a:t>20</a:t>
                      </a:r>
                      <a:endParaRPr lang="cs-CZ" sz="1100" b="1" i="0" u="none" strike="noStrike" dirty="0">
                        <a:solidFill>
                          <a:srgbClr val="FF0000"/>
                        </a:solidFill>
                        <a:effectLst/>
                        <a:latin typeface="Arial" panose="020B0604020202020204" pitchFamily="34" charset="0"/>
                      </a:endParaRPr>
                    </a:p>
                  </a:txBody>
                  <a:tcPr marL="3683" marR="3683" marT="3683" marB="0" anchor="ctr">
                    <a:solidFill>
                      <a:srgbClr val="01994A"/>
                    </a:solidFill>
                  </a:tcPr>
                </a:tc>
                <a:tc>
                  <a:txBody>
                    <a:bodyPr/>
                    <a:lstStyle/>
                    <a:p>
                      <a:pPr algn="ctr" fontAlgn="ctr"/>
                      <a:r>
                        <a:rPr lang="cs-CZ" sz="1100" u="none" strike="noStrike" dirty="0">
                          <a:effectLst/>
                        </a:rPr>
                        <a:t>6</a:t>
                      </a:r>
                      <a:endParaRPr lang="cs-CZ" sz="1100" b="0" i="0" u="none" strike="noStrike" dirty="0">
                        <a:solidFill>
                          <a:srgbClr val="000000"/>
                        </a:solidFill>
                        <a:effectLst/>
                        <a:latin typeface="Arial" panose="020B0604020202020204" pitchFamily="34" charset="0"/>
                      </a:endParaRPr>
                    </a:p>
                  </a:txBody>
                  <a:tcPr marL="3683" marR="3683" marT="3683" marB="0" anchor="ctr">
                    <a:solidFill>
                      <a:srgbClr val="01994A"/>
                    </a:solidFill>
                  </a:tcPr>
                </a:tc>
                <a:tc>
                  <a:txBody>
                    <a:bodyPr/>
                    <a:lstStyle/>
                    <a:p>
                      <a:pPr algn="ctr" fontAlgn="ctr"/>
                      <a:r>
                        <a:rPr lang="cs-CZ" sz="1100" u="none" strike="noStrike" dirty="0">
                          <a:effectLst/>
                        </a:rPr>
                        <a:t>0</a:t>
                      </a:r>
                      <a:endParaRPr lang="cs-CZ" sz="1100" b="0" i="0" u="none" strike="noStrike" dirty="0">
                        <a:solidFill>
                          <a:srgbClr val="000000"/>
                        </a:solidFill>
                        <a:effectLst/>
                        <a:latin typeface="Arial" panose="020B0604020202020204" pitchFamily="34" charset="0"/>
                      </a:endParaRPr>
                    </a:p>
                  </a:txBody>
                  <a:tcPr marL="3683" marR="3683" marT="3683" marB="0" anchor="ctr">
                    <a:solidFill>
                      <a:srgbClr val="01994A"/>
                    </a:solidFill>
                  </a:tcPr>
                </a:tc>
                <a:extLst>
                  <a:ext uri="{0D108BD9-81ED-4DB2-BD59-A6C34878D82A}">
                    <a16:rowId xmlns:a16="http://schemas.microsoft.com/office/drawing/2014/main" val="137736009"/>
                  </a:ext>
                </a:extLst>
              </a:tr>
              <a:tr h="253114">
                <a:tc>
                  <a:txBody>
                    <a:bodyPr/>
                    <a:lstStyle/>
                    <a:p>
                      <a:pPr algn="l" fontAlgn="ctr"/>
                      <a:r>
                        <a:rPr lang="cs-CZ" sz="1100" u="none" strike="noStrike" dirty="0">
                          <a:solidFill>
                            <a:schemeClr val="bg1"/>
                          </a:solidFill>
                          <a:effectLst/>
                        </a:rPr>
                        <a:t>příspěvkové organizace Jihomoravského kraje </a:t>
                      </a:r>
                      <a:endParaRPr lang="cs-CZ" sz="1100" b="0" i="0" u="none" strike="noStrike" dirty="0">
                        <a:solidFill>
                          <a:schemeClr val="bg1"/>
                        </a:solidFill>
                        <a:effectLst/>
                        <a:latin typeface="Arial" panose="020B0604020202020204" pitchFamily="34" charset="0"/>
                      </a:endParaRPr>
                    </a:p>
                  </a:txBody>
                  <a:tcPr marL="3683" marR="3683" marT="3683" marB="0" anchor="ctr">
                    <a:solidFill>
                      <a:schemeClr val="tx2"/>
                    </a:solidFill>
                  </a:tcPr>
                </a:tc>
                <a:tc>
                  <a:txBody>
                    <a:bodyPr/>
                    <a:lstStyle/>
                    <a:p>
                      <a:pPr algn="ctr" fontAlgn="ctr"/>
                      <a:r>
                        <a:rPr lang="cs-CZ" sz="1100" u="none" strike="noStrike" dirty="0">
                          <a:effectLst/>
                        </a:rPr>
                        <a:t>0</a:t>
                      </a:r>
                      <a:endParaRPr lang="cs-CZ" sz="1100" b="0" i="0" u="none" strike="noStrike" dirty="0">
                        <a:solidFill>
                          <a:srgbClr val="000000"/>
                        </a:solidFill>
                        <a:effectLst/>
                        <a:latin typeface="Arial" panose="020B0604020202020204" pitchFamily="34" charset="0"/>
                      </a:endParaRPr>
                    </a:p>
                  </a:txBody>
                  <a:tcPr marL="3683" marR="3683" marT="3683" marB="0" anchor="ctr">
                    <a:solidFill>
                      <a:srgbClr val="01994A"/>
                    </a:solidFill>
                  </a:tcPr>
                </a:tc>
                <a:tc>
                  <a:txBody>
                    <a:bodyPr/>
                    <a:lstStyle/>
                    <a:p>
                      <a:pPr algn="ctr" fontAlgn="ctr"/>
                      <a:r>
                        <a:rPr lang="cs-CZ" sz="1100" u="none" strike="noStrike">
                          <a:effectLst/>
                        </a:rPr>
                        <a:t>0</a:t>
                      </a:r>
                      <a:endParaRPr lang="cs-CZ" sz="1100" b="0" i="0" u="none" strike="noStrike">
                        <a:solidFill>
                          <a:srgbClr val="000000"/>
                        </a:solidFill>
                        <a:effectLst/>
                        <a:latin typeface="Arial" panose="020B0604020202020204" pitchFamily="34" charset="0"/>
                      </a:endParaRPr>
                    </a:p>
                  </a:txBody>
                  <a:tcPr marL="3683" marR="3683" marT="3683" marB="0" anchor="ctr">
                    <a:solidFill>
                      <a:srgbClr val="01994A"/>
                    </a:solidFill>
                  </a:tcPr>
                </a:tc>
                <a:tc>
                  <a:txBody>
                    <a:bodyPr/>
                    <a:lstStyle/>
                    <a:p>
                      <a:pPr algn="ctr" fontAlgn="ctr"/>
                      <a:r>
                        <a:rPr lang="cs-CZ" sz="1100" u="none" strike="noStrike" dirty="0">
                          <a:effectLst/>
                        </a:rPr>
                        <a:t>20</a:t>
                      </a:r>
                      <a:endParaRPr lang="cs-CZ" sz="1100" b="0" i="0" u="none" strike="noStrike" dirty="0">
                        <a:solidFill>
                          <a:srgbClr val="000000"/>
                        </a:solidFill>
                        <a:effectLst/>
                        <a:latin typeface="Arial" panose="020B0604020202020204" pitchFamily="34" charset="0"/>
                      </a:endParaRPr>
                    </a:p>
                  </a:txBody>
                  <a:tcPr marL="3683" marR="3683" marT="3683" marB="0" anchor="ctr">
                    <a:solidFill>
                      <a:srgbClr val="01994A"/>
                    </a:solidFill>
                  </a:tcPr>
                </a:tc>
                <a:extLst>
                  <a:ext uri="{0D108BD9-81ED-4DB2-BD59-A6C34878D82A}">
                    <a16:rowId xmlns:a16="http://schemas.microsoft.com/office/drawing/2014/main" val="586159276"/>
                  </a:ext>
                </a:extLst>
              </a:tr>
            </a:tbl>
          </a:graphicData>
        </a:graphic>
      </p:graphicFrame>
      <p:sp>
        <p:nvSpPr>
          <p:cNvPr id="4" name="Zástupný symbol pro číslo snímku 3">
            <a:extLst>
              <a:ext uri="{FF2B5EF4-FFF2-40B4-BE49-F238E27FC236}">
                <a16:creationId xmlns:a16="http://schemas.microsoft.com/office/drawing/2014/main" id="{B8C499A9-E1E0-4E9E-B228-C69B57F1BE8E}"/>
              </a:ext>
            </a:extLst>
          </p:cNvPr>
          <p:cNvSpPr>
            <a:spLocks noGrp="1"/>
          </p:cNvSpPr>
          <p:nvPr>
            <p:ph type="sldNum" sz="quarter" idx="12"/>
          </p:nvPr>
        </p:nvSpPr>
        <p:spPr/>
        <p:txBody>
          <a:bodyPr/>
          <a:lstStyle/>
          <a:p>
            <a:fld id="{4EF6FBF6-7ABC-4242-9CEE-9E0D204F2DC1}" type="slidenum">
              <a:rPr lang="cs-CZ" smtClean="0">
                <a:solidFill>
                  <a:schemeClr val="bg1"/>
                </a:solidFill>
              </a:rPr>
              <a:t>15</a:t>
            </a:fld>
            <a:endParaRPr lang="cs-CZ" dirty="0">
              <a:solidFill>
                <a:schemeClr val="bg1"/>
              </a:solidFill>
            </a:endParaRPr>
          </a:p>
        </p:txBody>
      </p:sp>
    </p:spTree>
    <p:extLst>
      <p:ext uri="{BB962C8B-B14F-4D97-AF65-F5344CB8AC3E}">
        <p14:creationId xmlns:p14="http://schemas.microsoft.com/office/powerpoint/2010/main" val="25267964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986518"/>
            <a:ext cx="8291264" cy="4178786"/>
          </a:xfrm>
        </p:spPr>
        <p:txBody>
          <a:bodyPr>
            <a:noAutofit/>
          </a:bodyPr>
          <a:lstStyle/>
          <a:p>
            <a:pPr marL="0" indent="0">
              <a:buNone/>
            </a:pPr>
            <a:r>
              <a:rPr lang="cs-CZ" sz="1100" dirty="0"/>
              <a:t>U služeb </a:t>
            </a:r>
            <a:r>
              <a:rPr lang="cs-CZ" sz="1100" b="1" u="sng" dirty="0"/>
              <a:t>sociální prevence</a:t>
            </a:r>
            <a:r>
              <a:rPr lang="cs-CZ" sz="1100" u="sng" dirty="0"/>
              <a:t> </a:t>
            </a:r>
            <a:r>
              <a:rPr lang="cs-CZ" sz="1100" dirty="0"/>
              <a:t>dochází k vytvoření nové podskupiny zahrnující sociální služby </a:t>
            </a:r>
            <a:r>
              <a:rPr lang="cs-CZ" sz="1100" b="1" dirty="0"/>
              <a:t>SAS pro rodiny s dětmi, SAS pro seniory a osoby se zdravotním postižením, nízkoprahová zařízení pro děti a mládež</a:t>
            </a:r>
            <a:r>
              <a:rPr lang="cs-CZ" sz="1100" dirty="0"/>
              <a:t> – u těchto služeb dochází ke zvýšení podílu spolufinancování obcí o 10 %.</a:t>
            </a:r>
          </a:p>
          <a:p>
            <a:r>
              <a:rPr lang="cs-CZ" dirty="0"/>
              <a:t> </a:t>
            </a:r>
          </a:p>
          <a:p>
            <a:pPr marL="0" indent="0" algn="just">
              <a:buNone/>
            </a:pPr>
            <a:endParaRPr lang="cs-CZ" sz="1200" dirty="0"/>
          </a:p>
          <a:p>
            <a:pPr lvl="1">
              <a:buFont typeface="Wingdings" panose="05000000000000000000" pitchFamily="2" charset="2"/>
              <a:buChar char="v"/>
            </a:pPr>
            <a:endParaRPr lang="cs-CZ" sz="1400" b="1" dirty="0">
              <a:solidFill>
                <a:schemeClr val="tx2"/>
              </a:solidFill>
            </a:endParaRPr>
          </a:p>
          <a:p>
            <a:pPr marL="0" indent="0">
              <a:buNone/>
            </a:pPr>
            <a:endParaRPr lang="cs-CZ" sz="1600" b="1" dirty="0">
              <a:solidFill>
                <a:srgbClr val="01994A"/>
              </a:solidFill>
            </a:endParaRP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861774"/>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Dochází k dílčím změnám v % spolufinancování služby z úrovně JMK a obcí</a:t>
            </a:r>
            <a:endParaRPr lang="cs-CZ" dirty="0">
              <a:solidFill>
                <a:srgbClr val="00B050"/>
              </a:solidFill>
            </a:endParaRPr>
          </a:p>
        </p:txBody>
      </p:sp>
      <p:graphicFrame>
        <p:nvGraphicFramePr>
          <p:cNvPr id="5" name="Tabulka 4">
            <a:extLst>
              <a:ext uri="{FF2B5EF4-FFF2-40B4-BE49-F238E27FC236}">
                <a16:creationId xmlns:a16="http://schemas.microsoft.com/office/drawing/2014/main" id="{128111C5-12EE-4642-916B-3F59BD997983}"/>
              </a:ext>
            </a:extLst>
          </p:cNvPr>
          <p:cNvGraphicFramePr>
            <a:graphicFrameLocks noGrp="1"/>
          </p:cNvGraphicFramePr>
          <p:nvPr>
            <p:extLst>
              <p:ext uri="{D42A27DB-BD31-4B8C-83A1-F6EECF244321}">
                <p14:modId xmlns:p14="http://schemas.microsoft.com/office/powerpoint/2010/main" val="3757400941"/>
              </p:ext>
            </p:extLst>
          </p:nvPr>
        </p:nvGraphicFramePr>
        <p:xfrm>
          <a:off x="426367" y="2664281"/>
          <a:ext cx="8291264" cy="3609035"/>
        </p:xfrm>
        <a:graphic>
          <a:graphicData uri="http://schemas.openxmlformats.org/drawingml/2006/table">
            <a:tbl>
              <a:tblPr>
                <a:tableStyleId>{5C22544A-7EE6-4342-B048-85BDC9FD1C3A}</a:tableStyleId>
              </a:tblPr>
              <a:tblGrid>
                <a:gridCol w="2823029">
                  <a:extLst>
                    <a:ext uri="{9D8B030D-6E8A-4147-A177-3AD203B41FA5}">
                      <a16:colId xmlns:a16="http://schemas.microsoft.com/office/drawing/2014/main" val="3839605157"/>
                    </a:ext>
                  </a:extLst>
                </a:gridCol>
                <a:gridCol w="1533774">
                  <a:extLst>
                    <a:ext uri="{9D8B030D-6E8A-4147-A177-3AD203B41FA5}">
                      <a16:colId xmlns:a16="http://schemas.microsoft.com/office/drawing/2014/main" val="1274145912"/>
                    </a:ext>
                  </a:extLst>
                </a:gridCol>
                <a:gridCol w="1533774">
                  <a:extLst>
                    <a:ext uri="{9D8B030D-6E8A-4147-A177-3AD203B41FA5}">
                      <a16:colId xmlns:a16="http://schemas.microsoft.com/office/drawing/2014/main" val="3710545905"/>
                    </a:ext>
                  </a:extLst>
                </a:gridCol>
                <a:gridCol w="2400687">
                  <a:extLst>
                    <a:ext uri="{9D8B030D-6E8A-4147-A177-3AD203B41FA5}">
                      <a16:colId xmlns:a16="http://schemas.microsoft.com/office/drawing/2014/main" val="1842288899"/>
                    </a:ext>
                  </a:extLst>
                </a:gridCol>
              </a:tblGrid>
              <a:tr h="511590">
                <a:tc rowSpan="2">
                  <a:txBody>
                    <a:bodyPr/>
                    <a:lstStyle/>
                    <a:p>
                      <a:pPr algn="ctr" fontAlgn="ctr"/>
                      <a:r>
                        <a:rPr lang="cs-CZ" sz="400" u="none" strike="noStrike" dirty="0">
                          <a:solidFill>
                            <a:schemeClr val="bg1"/>
                          </a:solidFill>
                          <a:effectLst/>
                        </a:rPr>
                        <a:t> </a:t>
                      </a:r>
                      <a:endParaRPr lang="cs-CZ" sz="400" b="1" i="0" u="none" strike="noStrike" dirty="0">
                        <a:solidFill>
                          <a:schemeClr val="bg1"/>
                        </a:solidFill>
                        <a:effectLst/>
                        <a:latin typeface="Arial" panose="020B0604020202020204" pitchFamily="34" charset="0"/>
                      </a:endParaRPr>
                    </a:p>
                  </a:txBody>
                  <a:tcPr marL="3753" marR="3753" marT="3753" marB="0" anchor="ctr">
                    <a:solidFill>
                      <a:schemeClr val="tx2"/>
                    </a:solidFill>
                  </a:tcPr>
                </a:tc>
                <a:tc gridSpan="2">
                  <a:txBody>
                    <a:bodyPr/>
                    <a:lstStyle/>
                    <a:p>
                      <a:pPr algn="ctr" fontAlgn="ctr"/>
                      <a:r>
                        <a:rPr lang="cs-CZ" sz="1100" u="none" strike="noStrike" dirty="0">
                          <a:solidFill>
                            <a:schemeClr val="bg1"/>
                          </a:solidFill>
                          <a:effectLst/>
                        </a:rPr>
                        <a:t>Procentní rozdělení složky předpokládané míry spolufinancování obcí a kraje</a:t>
                      </a:r>
                      <a:endParaRPr lang="cs-CZ" sz="1100" b="1" i="0" u="none" strike="noStrike" dirty="0">
                        <a:solidFill>
                          <a:schemeClr val="bg1"/>
                        </a:solidFill>
                        <a:effectLst/>
                        <a:latin typeface="Arial" panose="020B0604020202020204" pitchFamily="34" charset="0"/>
                      </a:endParaRPr>
                    </a:p>
                  </a:txBody>
                  <a:tcPr marL="3753" marR="3753" marT="3753" marB="0" anchor="ctr">
                    <a:solidFill>
                      <a:schemeClr val="tx2"/>
                    </a:solidFill>
                  </a:tcPr>
                </a:tc>
                <a:tc hMerge="1">
                  <a:txBody>
                    <a:bodyPr/>
                    <a:lstStyle/>
                    <a:p>
                      <a:endParaRPr lang="cs-CZ"/>
                    </a:p>
                  </a:txBody>
                  <a:tcPr/>
                </a:tc>
                <a:tc rowSpan="2">
                  <a:txBody>
                    <a:bodyPr/>
                    <a:lstStyle/>
                    <a:p>
                      <a:pPr algn="ctr" fontAlgn="ctr"/>
                      <a:r>
                        <a:rPr lang="cs-CZ" sz="1100" u="none" strike="noStrike" dirty="0">
                          <a:solidFill>
                            <a:schemeClr val="bg1"/>
                          </a:solidFill>
                          <a:effectLst/>
                        </a:rPr>
                        <a:t>Procentní složka předpokládané míry spolufinancování Jihomoravského kraje v rámci zřizovatelských funkcí formou příspěvku zřizovatele</a:t>
                      </a:r>
                      <a:endParaRPr lang="cs-CZ" sz="1100" b="1" i="0" u="none" strike="noStrike" dirty="0">
                        <a:solidFill>
                          <a:schemeClr val="bg1"/>
                        </a:solidFill>
                        <a:effectLst/>
                        <a:latin typeface="Arial" panose="020B0604020202020204" pitchFamily="34" charset="0"/>
                      </a:endParaRPr>
                    </a:p>
                  </a:txBody>
                  <a:tcPr marL="3753" marR="3753" marT="3753" marB="0" anchor="ctr">
                    <a:solidFill>
                      <a:schemeClr val="tx2"/>
                    </a:solidFill>
                  </a:tcPr>
                </a:tc>
                <a:extLst>
                  <a:ext uri="{0D108BD9-81ED-4DB2-BD59-A6C34878D82A}">
                    <a16:rowId xmlns:a16="http://schemas.microsoft.com/office/drawing/2014/main" val="2715277909"/>
                  </a:ext>
                </a:extLst>
              </a:tr>
              <a:tr h="208490">
                <a:tc vMerge="1">
                  <a:txBody>
                    <a:bodyPr/>
                    <a:lstStyle/>
                    <a:p>
                      <a:endParaRPr lang="cs-CZ"/>
                    </a:p>
                  </a:txBody>
                  <a:tcPr/>
                </a:tc>
                <a:tc>
                  <a:txBody>
                    <a:bodyPr/>
                    <a:lstStyle/>
                    <a:p>
                      <a:pPr algn="ctr" fontAlgn="ctr"/>
                      <a:r>
                        <a:rPr lang="cs-CZ" sz="1100" u="none" strike="noStrike" dirty="0">
                          <a:effectLst/>
                        </a:rPr>
                        <a:t>Obce</a:t>
                      </a:r>
                      <a:endParaRPr lang="cs-CZ" sz="1100" b="1" i="0" u="none" strike="noStrike" dirty="0">
                        <a:solidFill>
                          <a:srgbClr val="000000"/>
                        </a:solidFill>
                        <a:effectLst/>
                        <a:latin typeface="Arial" panose="020B0604020202020204" pitchFamily="34" charset="0"/>
                      </a:endParaRPr>
                    </a:p>
                  </a:txBody>
                  <a:tcPr marL="3753" marR="3753" marT="3753" marB="0" anchor="ctr">
                    <a:solidFill>
                      <a:srgbClr val="01994A"/>
                    </a:solidFill>
                  </a:tcPr>
                </a:tc>
                <a:tc>
                  <a:txBody>
                    <a:bodyPr/>
                    <a:lstStyle/>
                    <a:p>
                      <a:pPr algn="ctr" fontAlgn="ctr"/>
                      <a:r>
                        <a:rPr lang="cs-CZ" sz="1100" u="none" strike="noStrike" dirty="0">
                          <a:effectLst/>
                        </a:rPr>
                        <a:t>Kraj</a:t>
                      </a:r>
                      <a:endParaRPr lang="cs-CZ" sz="1100" b="1" i="0" u="none" strike="noStrike" dirty="0">
                        <a:solidFill>
                          <a:srgbClr val="000000"/>
                        </a:solidFill>
                        <a:effectLst/>
                        <a:latin typeface="Arial" panose="020B0604020202020204" pitchFamily="34" charset="0"/>
                      </a:endParaRPr>
                    </a:p>
                  </a:txBody>
                  <a:tcPr marL="3753" marR="3753" marT="3753" marB="0" anchor="ctr">
                    <a:solidFill>
                      <a:srgbClr val="01994A"/>
                    </a:solidFill>
                  </a:tcPr>
                </a:tc>
                <a:tc vMerge="1">
                  <a:txBody>
                    <a:bodyPr/>
                    <a:lstStyle/>
                    <a:p>
                      <a:endParaRPr lang="cs-CZ"/>
                    </a:p>
                  </a:txBody>
                  <a:tcPr/>
                </a:tc>
                <a:extLst>
                  <a:ext uri="{0D108BD9-81ED-4DB2-BD59-A6C34878D82A}">
                    <a16:rowId xmlns:a16="http://schemas.microsoft.com/office/drawing/2014/main" val="620766919"/>
                  </a:ext>
                </a:extLst>
              </a:tr>
              <a:tr h="261145">
                <a:tc gridSpan="4">
                  <a:txBody>
                    <a:bodyPr/>
                    <a:lstStyle/>
                    <a:p>
                      <a:pPr algn="ctr" fontAlgn="ctr"/>
                      <a:r>
                        <a:rPr lang="cs-CZ" sz="1100" u="none" strike="noStrike" dirty="0">
                          <a:solidFill>
                            <a:schemeClr val="bg1"/>
                          </a:solidFill>
                          <a:effectLst/>
                        </a:rPr>
                        <a:t>služby sociální prevence (bez SAS pro rodiny s dětmi, SAS pro seniory a osoby se zdravotním postižením, nízkoprahová zařízení pro děti a mládež)</a:t>
                      </a:r>
                      <a:endParaRPr lang="cs-CZ" sz="1100" b="1" i="0" u="none" strike="noStrike" dirty="0">
                        <a:solidFill>
                          <a:schemeClr val="bg1"/>
                        </a:solidFill>
                        <a:effectLst/>
                        <a:latin typeface="Arial" panose="020B0604020202020204" pitchFamily="34" charset="0"/>
                      </a:endParaRPr>
                    </a:p>
                  </a:txBody>
                  <a:tcPr marL="3753" marR="3753" marT="3753" marB="0" anchor="ctr">
                    <a:solidFill>
                      <a:schemeClr val="tx2"/>
                    </a:solidFill>
                  </a:tcPr>
                </a:tc>
                <a:tc hMerge="1">
                  <a:txBody>
                    <a:bodyPr/>
                    <a:lstStyle/>
                    <a:p>
                      <a:endParaRPr lang="cs-CZ"/>
                    </a:p>
                  </a:txBody>
                  <a:tcPr/>
                </a:tc>
                <a:tc hMerge="1">
                  <a:txBody>
                    <a:bodyPr/>
                    <a:lstStyle/>
                    <a:p>
                      <a:endParaRPr lang="cs-CZ"/>
                    </a:p>
                  </a:txBody>
                  <a:tcPr/>
                </a:tc>
                <a:tc hMerge="1">
                  <a:txBody>
                    <a:bodyPr/>
                    <a:lstStyle/>
                    <a:p>
                      <a:endParaRPr lang="cs-CZ"/>
                    </a:p>
                  </a:txBody>
                  <a:tcPr/>
                </a:tc>
                <a:extLst>
                  <a:ext uri="{0D108BD9-81ED-4DB2-BD59-A6C34878D82A}">
                    <a16:rowId xmlns:a16="http://schemas.microsoft.com/office/drawing/2014/main" val="839659037"/>
                  </a:ext>
                </a:extLst>
              </a:tr>
              <a:tr h="177909">
                <a:tc gridSpan="4">
                  <a:txBody>
                    <a:bodyPr/>
                    <a:lstStyle/>
                    <a:p>
                      <a:pPr algn="just" fontAlgn="ctr"/>
                      <a:r>
                        <a:rPr lang="cs-CZ" sz="1100" u="none" strike="noStrike" dirty="0">
                          <a:solidFill>
                            <a:schemeClr val="bg1"/>
                          </a:solidFill>
                          <a:effectLst/>
                        </a:rPr>
                        <a:t>forma poskytovatele služby: </a:t>
                      </a:r>
                      <a:endParaRPr lang="cs-CZ" sz="1100" b="0" i="0" u="none" strike="noStrike" dirty="0">
                        <a:solidFill>
                          <a:schemeClr val="bg1"/>
                        </a:solidFill>
                        <a:effectLst/>
                        <a:latin typeface="Arial" panose="020B0604020202020204" pitchFamily="34" charset="0"/>
                      </a:endParaRPr>
                    </a:p>
                  </a:txBody>
                  <a:tcPr marL="3753" marR="3753" marT="3753" marB="0" anchor="ctr">
                    <a:solidFill>
                      <a:schemeClr val="tx2"/>
                    </a:solidFill>
                  </a:tcPr>
                </a:tc>
                <a:tc hMerge="1">
                  <a:txBody>
                    <a:bodyPr/>
                    <a:lstStyle/>
                    <a:p>
                      <a:endParaRPr lang="cs-CZ"/>
                    </a:p>
                  </a:txBody>
                  <a:tcPr/>
                </a:tc>
                <a:tc hMerge="1">
                  <a:txBody>
                    <a:bodyPr/>
                    <a:lstStyle/>
                    <a:p>
                      <a:endParaRPr lang="cs-CZ"/>
                    </a:p>
                  </a:txBody>
                  <a:tcPr/>
                </a:tc>
                <a:tc hMerge="1">
                  <a:txBody>
                    <a:bodyPr/>
                    <a:lstStyle/>
                    <a:p>
                      <a:endParaRPr lang="cs-CZ"/>
                    </a:p>
                  </a:txBody>
                  <a:tcPr/>
                </a:tc>
                <a:extLst>
                  <a:ext uri="{0D108BD9-81ED-4DB2-BD59-A6C34878D82A}">
                    <a16:rowId xmlns:a16="http://schemas.microsoft.com/office/drawing/2014/main" val="1566340640"/>
                  </a:ext>
                </a:extLst>
              </a:tr>
              <a:tr h="264217">
                <a:tc>
                  <a:txBody>
                    <a:bodyPr/>
                    <a:lstStyle/>
                    <a:p>
                      <a:pPr algn="l" fontAlgn="ctr"/>
                      <a:r>
                        <a:rPr lang="cs-CZ" sz="1100" u="none" strike="noStrike" dirty="0">
                          <a:solidFill>
                            <a:schemeClr val="bg1"/>
                          </a:solidFill>
                          <a:effectLst/>
                        </a:rPr>
                        <a:t>obce a příspěvkové organizace obcí </a:t>
                      </a:r>
                      <a:endParaRPr lang="cs-CZ" sz="1100" b="0" i="0" u="none" strike="noStrike" dirty="0">
                        <a:solidFill>
                          <a:schemeClr val="bg1"/>
                        </a:solidFill>
                        <a:effectLst/>
                        <a:latin typeface="Arial" panose="020B0604020202020204" pitchFamily="34" charset="0"/>
                      </a:endParaRPr>
                    </a:p>
                  </a:txBody>
                  <a:tcPr marL="3753" marR="3753" marT="3753" marB="0" anchor="ctr">
                    <a:solidFill>
                      <a:schemeClr val="tx2"/>
                    </a:solidFill>
                  </a:tcPr>
                </a:tc>
                <a:tc>
                  <a:txBody>
                    <a:bodyPr/>
                    <a:lstStyle/>
                    <a:p>
                      <a:pPr algn="ctr" fontAlgn="ctr"/>
                      <a:r>
                        <a:rPr lang="cs-CZ" sz="1100" u="none" strike="noStrike" dirty="0">
                          <a:effectLst/>
                        </a:rPr>
                        <a:t>20</a:t>
                      </a:r>
                      <a:endParaRPr lang="cs-CZ" sz="1100" b="0" i="0" u="none" strike="noStrike" dirty="0">
                        <a:solidFill>
                          <a:srgbClr val="000000"/>
                        </a:solidFill>
                        <a:effectLst/>
                        <a:latin typeface="Arial" panose="020B0604020202020204" pitchFamily="34" charset="0"/>
                      </a:endParaRPr>
                    </a:p>
                  </a:txBody>
                  <a:tcPr marL="3753" marR="3753" marT="3753" marB="0" anchor="ctr">
                    <a:solidFill>
                      <a:srgbClr val="01994A"/>
                    </a:solidFill>
                  </a:tcPr>
                </a:tc>
                <a:tc>
                  <a:txBody>
                    <a:bodyPr/>
                    <a:lstStyle/>
                    <a:p>
                      <a:pPr algn="ctr" fontAlgn="ctr"/>
                      <a:r>
                        <a:rPr lang="cs-CZ" sz="1100" u="none" strike="noStrike" dirty="0">
                          <a:effectLst/>
                        </a:rPr>
                        <a:t>3,5</a:t>
                      </a:r>
                      <a:endParaRPr lang="cs-CZ" sz="1100" b="0" i="0" u="none" strike="noStrike" dirty="0">
                        <a:solidFill>
                          <a:srgbClr val="000000"/>
                        </a:solidFill>
                        <a:effectLst/>
                        <a:latin typeface="Arial" panose="020B0604020202020204" pitchFamily="34" charset="0"/>
                      </a:endParaRPr>
                    </a:p>
                  </a:txBody>
                  <a:tcPr marL="3753" marR="3753" marT="3753" marB="0" anchor="ctr">
                    <a:solidFill>
                      <a:srgbClr val="01994A"/>
                    </a:solidFill>
                  </a:tcPr>
                </a:tc>
                <a:tc>
                  <a:txBody>
                    <a:bodyPr/>
                    <a:lstStyle/>
                    <a:p>
                      <a:pPr algn="ctr" fontAlgn="ctr"/>
                      <a:r>
                        <a:rPr lang="cs-CZ" sz="1100" u="none" strike="noStrike">
                          <a:effectLst/>
                        </a:rPr>
                        <a:t>0</a:t>
                      </a:r>
                      <a:endParaRPr lang="cs-CZ" sz="1100" b="0" i="0" u="none" strike="noStrike">
                        <a:solidFill>
                          <a:srgbClr val="000000"/>
                        </a:solidFill>
                        <a:effectLst/>
                        <a:latin typeface="Arial" panose="020B0604020202020204" pitchFamily="34" charset="0"/>
                      </a:endParaRPr>
                    </a:p>
                  </a:txBody>
                  <a:tcPr marL="3753" marR="3753" marT="3753" marB="0" anchor="ctr">
                    <a:solidFill>
                      <a:srgbClr val="01994A"/>
                    </a:solidFill>
                  </a:tcPr>
                </a:tc>
                <a:extLst>
                  <a:ext uri="{0D108BD9-81ED-4DB2-BD59-A6C34878D82A}">
                    <a16:rowId xmlns:a16="http://schemas.microsoft.com/office/drawing/2014/main" val="3181627984"/>
                  </a:ext>
                </a:extLst>
              </a:tr>
              <a:tr h="376849">
                <a:tc>
                  <a:txBody>
                    <a:bodyPr/>
                    <a:lstStyle/>
                    <a:p>
                      <a:pPr algn="l" fontAlgn="ctr"/>
                      <a:r>
                        <a:rPr lang="cs-CZ" sz="1100" u="none" strike="noStrike" dirty="0">
                          <a:solidFill>
                            <a:schemeClr val="bg1"/>
                          </a:solidFill>
                          <a:effectLst/>
                        </a:rPr>
                        <a:t>nestátní neziskové organizace, obchodní organizace (fyzické a právnické osoby) </a:t>
                      </a:r>
                      <a:endParaRPr lang="cs-CZ" sz="1100" b="0" i="0" u="none" strike="noStrike" dirty="0">
                        <a:solidFill>
                          <a:schemeClr val="bg1"/>
                        </a:solidFill>
                        <a:effectLst/>
                        <a:latin typeface="Arial" panose="020B0604020202020204" pitchFamily="34" charset="0"/>
                      </a:endParaRPr>
                    </a:p>
                  </a:txBody>
                  <a:tcPr marL="3753" marR="3753" marT="3753" marB="0" anchor="ctr">
                    <a:solidFill>
                      <a:schemeClr val="tx2"/>
                    </a:solidFill>
                  </a:tcPr>
                </a:tc>
                <a:tc>
                  <a:txBody>
                    <a:bodyPr/>
                    <a:lstStyle/>
                    <a:p>
                      <a:pPr algn="ctr" fontAlgn="ctr"/>
                      <a:r>
                        <a:rPr lang="cs-CZ" sz="1100" u="none" strike="noStrike">
                          <a:effectLst/>
                        </a:rPr>
                        <a:t>20</a:t>
                      </a:r>
                      <a:endParaRPr lang="cs-CZ" sz="1100" b="0" i="0" u="none" strike="noStrike">
                        <a:solidFill>
                          <a:srgbClr val="000000"/>
                        </a:solidFill>
                        <a:effectLst/>
                        <a:latin typeface="Arial" panose="020B0604020202020204" pitchFamily="34" charset="0"/>
                      </a:endParaRPr>
                    </a:p>
                  </a:txBody>
                  <a:tcPr marL="3753" marR="3753" marT="3753" marB="0" anchor="ctr">
                    <a:solidFill>
                      <a:srgbClr val="01994A"/>
                    </a:solidFill>
                  </a:tcPr>
                </a:tc>
                <a:tc>
                  <a:txBody>
                    <a:bodyPr/>
                    <a:lstStyle/>
                    <a:p>
                      <a:pPr algn="ctr" fontAlgn="ctr"/>
                      <a:r>
                        <a:rPr lang="cs-CZ" sz="1100" u="none" strike="noStrike" dirty="0">
                          <a:effectLst/>
                        </a:rPr>
                        <a:t>6,5</a:t>
                      </a:r>
                      <a:endParaRPr lang="cs-CZ" sz="1100" b="0" i="0" u="none" strike="noStrike" dirty="0">
                        <a:solidFill>
                          <a:srgbClr val="000000"/>
                        </a:solidFill>
                        <a:effectLst/>
                        <a:latin typeface="Arial" panose="020B0604020202020204" pitchFamily="34" charset="0"/>
                      </a:endParaRPr>
                    </a:p>
                  </a:txBody>
                  <a:tcPr marL="3753" marR="3753" marT="3753" marB="0" anchor="ctr">
                    <a:solidFill>
                      <a:srgbClr val="01994A"/>
                    </a:solidFill>
                  </a:tcPr>
                </a:tc>
                <a:tc>
                  <a:txBody>
                    <a:bodyPr/>
                    <a:lstStyle/>
                    <a:p>
                      <a:pPr algn="ctr" fontAlgn="ctr"/>
                      <a:r>
                        <a:rPr lang="cs-CZ" sz="1100" u="none" strike="noStrike" dirty="0">
                          <a:effectLst/>
                        </a:rPr>
                        <a:t>0</a:t>
                      </a:r>
                      <a:endParaRPr lang="cs-CZ" sz="1100" b="0" i="0" u="none" strike="noStrike" dirty="0">
                        <a:solidFill>
                          <a:srgbClr val="000000"/>
                        </a:solidFill>
                        <a:effectLst/>
                        <a:latin typeface="Arial" panose="020B0604020202020204" pitchFamily="34" charset="0"/>
                      </a:endParaRPr>
                    </a:p>
                  </a:txBody>
                  <a:tcPr marL="3753" marR="3753" marT="3753" marB="0" anchor="ctr">
                    <a:solidFill>
                      <a:srgbClr val="01994A"/>
                    </a:solidFill>
                  </a:tcPr>
                </a:tc>
                <a:extLst>
                  <a:ext uri="{0D108BD9-81ED-4DB2-BD59-A6C34878D82A}">
                    <a16:rowId xmlns:a16="http://schemas.microsoft.com/office/drawing/2014/main" val="1205054264"/>
                  </a:ext>
                </a:extLst>
              </a:tr>
              <a:tr h="368675">
                <a:tc>
                  <a:txBody>
                    <a:bodyPr/>
                    <a:lstStyle/>
                    <a:p>
                      <a:pPr algn="l" fontAlgn="ctr"/>
                      <a:r>
                        <a:rPr lang="cs-CZ" sz="1100" u="none" strike="noStrike" dirty="0">
                          <a:solidFill>
                            <a:schemeClr val="bg1"/>
                          </a:solidFill>
                          <a:effectLst/>
                        </a:rPr>
                        <a:t>příspěvkové organizace Jihomoravského kraje </a:t>
                      </a:r>
                      <a:endParaRPr lang="cs-CZ" sz="1100" b="0" i="0" u="none" strike="noStrike" dirty="0">
                        <a:solidFill>
                          <a:schemeClr val="bg1"/>
                        </a:solidFill>
                        <a:effectLst/>
                        <a:latin typeface="Arial" panose="020B0604020202020204" pitchFamily="34" charset="0"/>
                      </a:endParaRPr>
                    </a:p>
                  </a:txBody>
                  <a:tcPr marL="3753" marR="3753" marT="3753" marB="0" anchor="ctr">
                    <a:solidFill>
                      <a:schemeClr val="tx2"/>
                    </a:solidFill>
                  </a:tcPr>
                </a:tc>
                <a:tc>
                  <a:txBody>
                    <a:bodyPr/>
                    <a:lstStyle/>
                    <a:p>
                      <a:pPr algn="ctr" fontAlgn="ctr"/>
                      <a:r>
                        <a:rPr lang="cs-CZ" sz="1100" u="none" strike="noStrike">
                          <a:effectLst/>
                        </a:rPr>
                        <a:t>0</a:t>
                      </a:r>
                      <a:endParaRPr lang="cs-CZ" sz="1100" b="0" i="0" u="none" strike="noStrike">
                        <a:solidFill>
                          <a:srgbClr val="000000"/>
                        </a:solidFill>
                        <a:effectLst/>
                        <a:latin typeface="Arial" panose="020B0604020202020204" pitchFamily="34" charset="0"/>
                      </a:endParaRPr>
                    </a:p>
                  </a:txBody>
                  <a:tcPr marL="3753" marR="3753" marT="3753" marB="0" anchor="ctr">
                    <a:solidFill>
                      <a:srgbClr val="01994A"/>
                    </a:solidFill>
                  </a:tcPr>
                </a:tc>
                <a:tc>
                  <a:txBody>
                    <a:bodyPr/>
                    <a:lstStyle/>
                    <a:p>
                      <a:pPr algn="ctr" fontAlgn="ctr"/>
                      <a:r>
                        <a:rPr lang="cs-CZ" sz="1100" u="none" strike="noStrike">
                          <a:effectLst/>
                        </a:rPr>
                        <a:t>0</a:t>
                      </a:r>
                      <a:endParaRPr lang="cs-CZ" sz="1100" b="0" i="0" u="none" strike="noStrike">
                        <a:solidFill>
                          <a:srgbClr val="000000"/>
                        </a:solidFill>
                        <a:effectLst/>
                        <a:latin typeface="Arial" panose="020B0604020202020204" pitchFamily="34" charset="0"/>
                      </a:endParaRPr>
                    </a:p>
                  </a:txBody>
                  <a:tcPr marL="3753" marR="3753" marT="3753" marB="0" anchor="ctr">
                    <a:solidFill>
                      <a:srgbClr val="01994A"/>
                    </a:solidFill>
                  </a:tcPr>
                </a:tc>
                <a:tc>
                  <a:txBody>
                    <a:bodyPr/>
                    <a:lstStyle/>
                    <a:p>
                      <a:pPr algn="ctr" fontAlgn="ctr"/>
                      <a:r>
                        <a:rPr lang="cs-CZ" sz="1100" u="none" strike="noStrike" dirty="0">
                          <a:effectLst/>
                        </a:rPr>
                        <a:t>25</a:t>
                      </a:r>
                      <a:endParaRPr lang="cs-CZ" sz="1100" b="0" i="0" u="none" strike="noStrike" dirty="0">
                        <a:solidFill>
                          <a:srgbClr val="000000"/>
                        </a:solidFill>
                        <a:effectLst/>
                        <a:latin typeface="Arial" panose="020B0604020202020204" pitchFamily="34" charset="0"/>
                      </a:endParaRPr>
                    </a:p>
                  </a:txBody>
                  <a:tcPr marL="3753" marR="3753" marT="3753" marB="0" anchor="ctr">
                    <a:solidFill>
                      <a:srgbClr val="01994A"/>
                    </a:solidFill>
                  </a:tcPr>
                </a:tc>
                <a:extLst>
                  <a:ext uri="{0D108BD9-81ED-4DB2-BD59-A6C34878D82A}">
                    <a16:rowId xmlns:a16="http://schemas.microsoft.com/office/drawing/2014/main" val="1412617037"/>
                  </a:ext>
                </a:extLst>
              </a:tr>
              <a:tr h="261145">
                <a:tc gridSpan="4">
                  <a:txBody>
                    <a:bodyPr/>
                    <a:lstStyle/>
                    <a:p>
                      <a:pPr algn="ctr" fontAlgn="ctr"/>
                      <a:r>
                        <a:rPr lang="cs-CZ" sz="1100" u="none" strike="noStrike" dirty="0">
                          <a:solidFill>
                            <a:schemeClr val="bg1"/>
                          </a:solidFill>
                          <a:effectLst/>
                        </a:rPr>
                        <a:t>služby sociální prevence: SAS pro rodiny s dětmi, SAS pro seniory a osoby se zdravotním postižením, nízkoprahová zařízení pro děti a mládež</a:t>
                      </a:r>
                      <a:endParaRPr lang="cs-CZ" sz="1100" b="1" i="0" u="none" strike="noStrike" dirty="0">
                        <a:solidFill>
                          <a:schemeClr val="bg1"/>
                        </a:solidFill>
                        <a:effectLst/>
                        <a:latin typeface="Arial" panose="020B0604020202020204" pitchFamily="34" charset="0"/>
                      </a:endParaRPr>
                    </a:p>
                  </a:txBody>
                  <a:tcPr marL="3753" marR="3753" marT="3753" marB="0" anchor="ctr">
                    <a:solidFill>
                      <a:schemeClr val="tx2"/>
                    </a:solidFill>
                  </a:tcPr>
                </a:tc>
                <a:tc hMerge="1">
                  <a:txBody>
                    <a:bodyPr/>
                    <a:lstStyle/>
                    <a:p>
                      <a:endParaRPr lang="cs-CZ"/>
                    </a:p>
                  </a:txBody>
                  <a:tcPr/>
                </a:tc>
                <a:tc hMerge="1">
                  <a:txBody>
                    <a:bodyPr/>
                    <a:lstStyle/>
                    <a:p>
                      <a:endParaRPr lang="cs-CZ"/>
                    </a:p>
                  </a:txBody>
                  <a:tcPr/>
                </a:tc>
                <a:tc hMerge="1">
                  <a:txBody>
                    <a:bodyPr/>
                    <a:lstStyle/>
                    <a:p>
                      <a:endParaRPr lang="cs-CZ"/>
                    </a:p>
                  </a:txBody>
                  <a:tcPr/>
                </a:tc>
                <a:extLst>
                  <a:ext uri="{0D108BD9-81ED-4DB2-BD59-A6C34878D82A}">
                    <a16:rowId xmlns:a16="http://schemas.microsoft.com/office/drawing/2014/main" val="4225282738"/>
                  </a:ext>
                </a:extLst>
              </a:tr>
              <a:tr h="177909">
                <a:tc gridSpan="4">
                  <a:txBody>
                    <a:bodyPr/>
                    <a:lstStyle/>
                    <a:p>
                      <a:pPr algn="just" fontAlgn="ctr"/>
                      <a:r>
                        <a:rPr lang="cs-CZ" sz="1100" u="none" strike="noStrike" dirty="0">
                          <a:solidFill>
                            <a:schemeClr val="bg1"/>
                          </a:solidFill>
                          <a:effectLst/>
                        </a:rPr>
                        <a:t>forma poskytovatele služby: </a:t>
                      </a:r>
                      <a:endParaRPr lang="cs-CZ" sz="1100" b="0" i="0" u="none" strike="noStrike" dirty="0">
                        <a:solidFill>
                          <a:schemeClr val="bg1"/>
                        </a:solidFill>
                        <a:effectLst/>
                        <a:latin typeface="Arial" panose="020B0604020202020204" pitchFamily="34" charset="0"/>
                      </a:endParaRPr>
                    </a:p>
                  </a:txBody>
                  <a:tcPr marL="3753" marR="3753" marT="3753" marB="0" anchor="ctr">
                    <a:solidFill>
                      <a:schemeClr val="tx2"/>
                    </a:solidFill>
                  </a:tcPr>
                </a:tc>
                <a:tc hMerge="1">
                  <a:txBody>
                    <a:bodyPr/>
                    <a:lstStyle/>
                    <a:p>
                      <a:endParaRPr lang="cs-CZ"/>
                    </a:p>
                  </a:txBody>
                  <a:tcPr/>
                </a:tc>
                <a:tc hMerge="1">
                  <a:txBody>
                    <a:bodyPr/>
                    <a:lstStyle/>
                    <a:p>
                      <a:endParaRPr lang="cs-CZ"/>
                    </a:p>
                  </a:txBody>
                  <a:tcPr/>
                </a:tc>
                <a:tc hMerge="1">
                  <a:txBody>
                    <a:bodyPr/>
                    <a:lstStyle/>
                    <a:p>
                      <a:endParaRPr lang="cs-CZ"/>
                    </a:p>
                  </a:txBody>
                  <a:tcPr/>
                </a:tc>
                <a:extLst>
                  <a:ext uri="{0D108BD9-81ED-4DB2-BD59-A6C34878D82A}">
                    <a16:rowId xmlns:a16="http://schemas.microsoft.com/office/drawing/2014/main" val="2758957494"/>
                  </a:ext>
                </a:extLst>
              </a:tr>
              <a:tr h="264217">
                <a:tc>
                  <a:txBody>
                    <a:bodyPr/>
                    <a:lstStyle/>
                    <a:p>
                      <a:pPr algn="just" fontAlgn="ctr"/>
                      <a:r>
                        <a:rPr lang="cs-CZ" sz="1100" u="none" strike="noStrike" dirty="0">
                          <a:solidFill>
                            <a:schemeClr val="bg1"/>
                          </a:solidFill>
                          <a:effectLst/>
                        </a:rPr>
                        <a:t>obce a příspěvkové organizace obcí </a:t>
                      </a:r>
                      <a:endParaRPr lang="cs-CZ" sz="1100" b="0" i="0" u="none" strike="noStrike" dirty="0">
                        <a:solidFill>
                          <a:schemeClr val="bg1"/>
                        </a:solidFill>
                        <a:effectLst/>
                        <a:latin typeface="Arial" panose="020B0604020202020204" pitchFamily="34" charset="0"/>
                      </a:endParaRPr>
                    </a:p>
                  </a:txBody>
                  <a:tcPr marL="3753" marR="3753" marT="3753" marB="0" anchor="ctr">
                    <a:solidFill>
                      <a:schemeClr val="tx2"/>
                    </a:solidFill>
                  </a:tcPr>
                </a:tc>
                <a:tc>
                  <a:txBody>
                    <a:bodyPr/>
                    <a:lstStyle/>
                    <a:p>
                      <a:pPr algn="ctr" fontAlgn="ctr"/>
                      <a:r>
                        <a:rPr lang="cs-CZ" sz="1100" b="1" u="none" strike="noStrike" dirty="0">
                          <a:solidFill>
                            <a:srgbClr val="FF0000"/>
                          </a:solidFill>
                          <a:effectLst/>
                        </a:rPr>
                        <a:t>30</a:t>
                      </a:r>
                      <a:endParaRPr lang="cs-CZ" sz="1100" b="1" i="0" u="none" strike="noStrike" dirty="0">
                        <a:solidFill>
                          <a:srgbClr val="FF0000"/>
                        </a:solidFill>
                        <a:effectLst/>
                        <a:latin typeface="Arial" panose="020B0604020202020204" pitchFamily="34" charset="0"/>
                      </a:endParaRPr>
                    </a:p>
                  </a:txBody>
                  <a:tcPr marL="3753" marR="3753" marT="3753" marB="0" anchor="ctr">
                    <a:solidFill>
                      <a:srgbClr val="01994A"/>
                    </a:solidFill>
                  </a:tcPr>
                </a:tc>
                <a:tc>
                  <a:txBody>
                    <a:bodyPr/>
                    <a:lstStyle/>
                    <a:p>
                      <a:pPr algn="ctr" fontAlgn="ctr"/>
                      <a:r>
                        <a:rPr lang="cs-CZ" sz="1100" u="none" strike="noStrike" dirty="0">
                          <a:effectLst/>
                        </a:rPr>
                        <a:t>3,5</a:t>
                      </a:r>
                      <a:endParaRPr lang="cs-CZ" sz="1100" b="0" i="0" u="none" strike="noStrike" dirty="0">
                        <a:solidFill>
                          <a:srgbClr val="000000"/>
                        </a:solidFill>
                        <a:effectLst/>
                        <a:latin typeface="Arial" panose="020B0604020202020204" pitchFamily="34" charset="0"/>
                      </a:endParaRPr>
                    </a:p>
                  </a:txBody>
                  <a:tcPr marL="3753" marR="3753" marT="3753" marB="0" anchor="ctr">
                    <a:solidFill>
                      <a:srgbClr val="01994A"/>
                    </a:solidFill>
                  </a:tcPr>
                </a:tc>
                <a:tc>
                  <a:txBody>
                    <a:bodyPr/>
                    <a:lstStyle/>
                    <a:p>
                      <a:pPr algn="ctr" fontAlgn="ctr"/>
                      <a:r>
                        <a:rPr lang="cs-CZ" sz="1100" u="none" strike="noStrike" dirty="0">
                          <a:effectLst/>
                        </a:rPr>
                        <a:t>0</a:t>
                      </a:r>
                      <a:endParaRPr lang="cs-CZ" sz="1100" b="0" i="0" u="none" strike="noStrike" dirty="0">
                        <a:solidFill>
                          <a:srgbClr val="000000"/>
                        </a:solidFill>
                        <a:effectLst/>
                        <a:latin typeface="Arial" panose="020B0604020202020204" pitchFamily="34" charset="0"/>
                      </a:endParaRPr>
                    </a:p>
                  </a:txBody>
                  <a:tcPr marL="3753" marR="3753" marT="3753" marB="0" anchor="ctr">
                    <a:solidFill>
                      <a:srgbClr val="01994A"/>
                    </a:solidFill>
                  </a:tcPr>
                </a:tc>
                <a:extLst>
                  <a:ext uri="{0D108BD9-81ED-4DB2-BD59-A6C34878D82A}">
                    <a16:rowId xmlns:a16="http://schemas.microsoft.com/office/drawing/2014/main" val="3513624984"/>
                  </a:ext>
                </a:extLst>
              </a:tr>
              <a:tr h="368214">
                <a:tc>
                  <a:txBody>
                    <a:bodyPr/>
                    <a:lstStyle/>
                    <a:p>
                      <a:pPr algn="just" fontAlgn="ctr"/>
                      <a:r>
                        <a:rPr lang="cs-CZ" sz="1100" u="none" strike="noStrike" dirty="0">
                          <a:solidFill>
                            <a:schemeClr val="bg1"/>
                          </a:solidFill>
                          <a:effectLst/>
                        </a:rPr>
                        <a:t>nestátní neziskové organizace, </a:t>
                      </a:r>
                    </a:p>
                    <a:p>
                      <a:pPr algn="just" fontAlgn="ctr"/>
                      <a:r>
                        <a:rPr lang="cs-CZ" sz="1100" u="none" strike="noStrike" dirty="0">
                          <a:solidFill>
                            <a:schemeClr val="bg1"/>
                          </a:solidFill>
                          <a:effectLst/>
                        </a:rPr>
                        <a:t>obchodní organizace (fyzické a právnické osoby) </a:t>
                      </a:r>
                      <a:endParaRPr lang="cs-CZ" sz="1100" b="0" i="0" u="none" strike="noStrike" dirty="0">
                        <a:solidFill>
                          <a:schemeClr val="bg1"/>
                        </a:solidFill>
                        <a:effectLst/>
                        <a:latin typeface="Arial" panose="020B0604020202020204" pitchFamily="34" charset="0"/>
                      </a:endParaRPr>
                    </a:p>
                  </a:txBody>
                  <a:tcPr marL="3753" marR="3753" marT="3753" marB="0" anchor="ctr">
                    <a:solidFill>
                      <a:schemeClr val="tx2"/>
                    </a:solidFill>
                  </a:tcPr>
                </a:tc>
                <a:tc>
                  <a:txBody>
                    <a:bodyPr/>
                    <a:lstStyle/>
                    <a:p>
                      <a:pPr algn="ctr" fontAlgn="ctr"/>
                      <a:r>
                        <a:rPr lang="cs-CZ" sz="1100" b="1" u="none" strike="noStrike" dirty="0">
                          <a:solidFill>
                            <a:srgbClr val="FF0000"/>
                          </a:solidFill>
                          <a:effectLst/>
                        </a:rPr>
                        <a:t>30</a:t>
                      </a:r>
                      <a:endParaRPr lang="cs-CZ" sz="1100" b="1" i="0" u="none" strike="noStrike" dirty="0">
                        <a:solidFill>
                          <a:srgbClr val="FF0000"/>
                        </a:solidFill>
                        <a:effectLst/>
                        <a:latin typeface="Arial" panose="020B0604020202020204" pitchFamily="34" charset="0"/>
                      </a:endParaRPr>
                    </a:p>
                  </a:txBody>
                  <a:tcPr marL="3753" marR="3753" marT="3753" marB="0" anchor="ctr">
                    <a:solidFill>
                      <a:srgbClr val="01994A"/>
                    </a:solidFill>
                  </a:tcPr>
                </a:tc>
                <a:tc>
                  <a:txBody>
                    <a:bodyPr/>
                    <a:lstStyle/>
                    <a:p>
                      <a:pPr algn="ctr" fontAlgn="ctr"/>
                      <a:r>
                        <a:rPr lang="cs-CZ" sz="1100" u="none" strike="noStrike" dirty="0">
                          <a:effectLst/>
                        </a:rPr>
                        <a:t>6,5</a:t>
                      </a:r>
                      <a:endParaRPr lang="cs-CZ" sz="1100" b="0" i="0" u="none" strike="noStrike" dirty="0">
                        <a:solidFill>
                          <a:srgbClr val="000000"/>
                        </a:solidFill>
                        <a:effectLst/>
                        <a:latin typeface="Arial" panose="020B0604020202020204" pitchFamily="34" charset="0"/>
                      </a:endParaRPr>
                    </a:p>
                  </a:txBody>
                  <a:tcPr marL="3753" marR="3753" marT="3753" marB="0" anchor="ctr">
                    <a:solidFill>
                      <a:srgbClr val="01994A"/>
                    </a:solidFill>
                  </a:tcPr>
                </a:tc>
                <a:tc>
                  <a:txBody>
                    <a:bodyPr/>
                    <a:lstStyle/>
                    <a:p>
                      <a:pPr algn="ctr" fontAlgn="ctr"/>
                      <a:r>
                        <a:rPr lang="cs-CZ" sz="1100" u="none" strike="noStrike" dirty="0">
                          <a:effectLst/>
                        </a:rPr>
                        <a:t>0</a:t>
                      </a:r>
                      <a:endParaRPr lang="cs-CZ" sz="1100" b="0" i="0" u="none" strike="noStrike" dirty="0">
                        <a:solidFill>
                          <a:srgbClr val="000000"/>
                        </a:solidFill>
                        <a:effectLst/>
                        <a:latin typeface="Arial" panose="020B0604020202020204" pitchFamily="34" charset="0"/>
                      </a:endParaRPr>
                    </a:p>
                  </a:txBody>
                  <a:tcPr marL="3753" marR="3753" marT="3753" marB="0" anchor="ctr">
                    <a:solidFill>
                      <a:srgbClr val="01994A"/>
                    </a:solidFill>
                  </a:tcPr>
                </a:tc>
                <a:extLst>
                  <a:ext uri="{0D108BD9-81ED-4DB2-BD59-A6C34878D82A}">
                    <a16:rowId xmlns:a16="http://schemas.microsoft.com/office/drawing/2014/main" val="46706754"/>
                  </a:ext>
                </a:extLst>
              </a:tr>
              <a:tr h="368675">
                <a:tc>
                  <a:txBody>
                    <a:bodyPr/>
                    <a:lstStyle/>
                    <a:p>
                      <a:pPr algn="just" fontAlgn="ctr"/>
                      <a:r>
                        <a:rPr lang="cs-CZ" sz="1100" u="none" strike="noStrike" dirty="0">
                          <a:solidFill>
                            <a:schemeClr val="bg1"/>
                          </a:solidFill>
                          <a:effectLst/>
                        </a:rPr>
                        <a:t>příspěvkové organizace Jihomoravského kraje </a:t>
                      </a:r>
                      <a:endParaRPr lang="cs-CZ" sz="1100" b="0" i="0" u="none" strike="noStrike" dirty="0">
                        <a:solidFill>
                          <a:schemeClr val="bg1"/>
                        </a:solidFill>
                        <a:effectLst/>
                        <a:latin typeface="Arial" panose="020B0604020202020204" pitchFamily="34" charset="0"/>
                      </a:endParaRPr>
                    </a:p>
                  </a:txBody>
                  <a:tcPr marL="3753" marR="3753" marT="3753" marB="0" anchor="ctr">
                    <a:solidFill>
                      <a:schemeClr val="tx2"/>
                    </a:solidFill>
                  </a:tcPr>
                </a:tc>
                <a:tc>
                  <a:txBody>
                    <a:bodyPr/>
                    <a:lstStyle/>
                    <a:p>
                      <a:pPr algn="ctr" fontAlgn="ctr"/>
                      <a:r>
                        <a:rPr lang="cs-CZ" sz="1100" u="none" strike="noStrike">
                          <a:effectLst/>
                        </a:rPr>
                        <a:t>0</a:t>
                      </a:r>
                      <a:endParaRPr lang="cs-CZ" sz="1100" b="0" i="0" u="none" strike="noStrike">
                        <a:solidFill>
                          <a:srgbClr val="000000"/>
                        </a:solidFill>
                        <a:effectLst/>
                        <a:latin typeface="Arial" panose="020B0604020202020204" pitchFamily="34" charset="0"/>
                      </a:endParaRPr>
                    </a:p>
                  </a:txBody>
                  <a:tcPr marL="3753" marR="3753" marT="3753" marB="0" anchor="ctr">
                    <a:solidFill>
                      <a:srgbClr val="01994A"/>
                    </a:solidFill>
                  </a:tcPr>
                </a:tc>
                <a:tc>
                  <a:txBody>
                    <a:bodyPr/>
                    <a:lstStyle/>
                    <a:p>
                      <a:pPr algn="ctr" fontAlgn="ctr"/>
                      <a:r>
                        <a:rPr lang="cs-CZ" sz="1100" u="none" strike="noStrike">
                          <a:effectLst/>
                        </a:rPr>
                        <a:t>0</a:t>
                      </a:r>
                      <a:endParaRPr lang="cs-CZ" sz="1100" b="0" i="0" u="none" strike="noStrike">
                        <a:solidFill>
                          <a:srgbClr val="000000"/>
                        </a:solidFill>
                        <a:effectLst/>
                        <a:latin typeface="Arial" panose="020B0604020202020204" pitchFamily="34" charset="0"/>
                      </a:endParaRPr>
                    </a:p>
                  </a:txBody>
                  <a:tcPr marL="3753" marR="3753" marT="3753" marB="0" anchor="ctr">
                    <a:solidFill>
                      <a:srgbClr val="01994A"/>
                    </a:solidFill>
                  </a:tcPr>
                </a:tc>
                <a:tc>
                  <a:txBody>
                    <a:bodyPr/>
                    <a:lstStyle/>
                    <a:p>
                      <a:pPr algn="ctr" fontAlgn="ctr"/>
                      <a:r>
                        <a:rPr lang="cs-CZ" sz="1100" u="none" strike="noStrike" dirty="0">
                          <a:effectLst/>
                        </a:rPr>
                        <a:t>25</a:t>
                      </a:r>
                      <a:endParaRPr lang="cs-CZ" sz="1100" b="0" i="0" u="none" strike="noStrike" dirty="0">
                        <a:solidFill>
                          <a:srgbClr val="000000"/>
                        </a:solidFill>
                        <a:effectLst/>
                        <a:latin typeface="Arial" panose="020B0604020202020204" pitchFamily="34" charset="0"/>
                      </a:endParaRPr>
                    </a:p>
                  </a:txBody>
                  <a:tcPr marL="3753" marR="3753" marT="3753" marB="0" anchor="ctr">
                    <a:solidFill>
                      <a:srgbClr val="01994A"/>
                    </a:solidFill>
                  </a:tcPr>
                </a:tc>
                <a:extLst>
                  <a:ext uri="{0D108BD9-81ED-4DB2-BD59-A6C34878D82A}">
                    <a16:rowId xmlns:a16="http://schemas.microsoft.com/office/drawing/2014/main" val="1886399724"/>
                  </a:ext>
                </a:extLst>
              </a:tr>
            </a:tbl>
          </a:graphicData>
        </a:graphic>
      </p:graphicFrame>
      <p:sp>
        <p:nvSpPr>
          <p:cNvPr id="4" name="Zástupný symbol pro číslo snímku 3">
            <a:extLst>
              <a:ext uri="{FF2B5EF4-FFF2-40B4-BE49-F238E27FC236}">
                <a16:creationId xmlns:a16="http://schemas.microsoft.com/office/drawing/2014/main" id="{469FB064-9BF5-48B5-AE96-10E62D371844}"/>
              </a:ext>
            </a:extLst>
          </p:cNvPr>
          <p:cNvSpPr>
            <a:spLocks noGrp="1"/>
          </p:cNvSpPr>
          <p:nvPr>
            <p:ph type="sldNum" sz="quarter" idx="12"/>
          </p:nvPr>
        </p:nvSpPr>
        <p:spPr/>
        <p:txBody>
          <a:bodyPr/>
          <a:lstStyle/>
          <a:p>
            <a:fld id="{4EF6FBF6-7ABC-4242-9CEE-9E0D204F2DC1}" type="slidenum">
              <a:rPr lang="cs-CZ" smtClean="0">
                <a:solidFill>
                  <a:schemeClr val="bg1"/>
                </a:solidFill>
              </a:rPr>
              <a:t>16</a:t>
            </a:fld>
            <a:endParaRPr lang="cs-CZ" dirty="0">
              <a:solidFill>
                <a:schemeClr val="bg1"/>
              </a:solidFill>
            </a:endParaRPr>
          </a:p>
        </p:txBody>
      </p:sp>
    </p:spTree>
    <p:extLst>
      <p:ext uri="{BB962C8B-B14F-4D97-AF65-F5344CB8AC3E}">
        <p14:creationId xmlns:p14="http://schemas.microsoft.com/office/powerpoint/2010/main" val="35096813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986518"/>
            <a:ext cx="8291264" cy="4178786"/>
          </a:xfrm>
        </p:spPr>
        <p:txBody>
          <a:bodyPr>
            <a:noAutofit/>
          </a:bodyPr>
          <a:lstStyle/>
          <a:p>
            <a:pPr marL="0" indent="0">
              <a:buNone/>
            </a:pPr>
            <a:endParaRPr lang="cs-CZ" sz="1200" dirty="0"/>
          </a:p>
          <a:p>
            <a:pPr marL="0" indent="0">
              <a:buNone/>
            </a:pPr>
            <a:r>
              <a:rPr lang="cs-CZ" sz="1200" dirty="0"/>
              <a:t>U služeb </a:t>
            </a:r>
            <a:r>
              <a:rPr lang="cs-CZ" sz="1200" b="1" u="sng" dirty="0"/>
              <a:t>sociální péče</a:t>
            </a:r>
            <a:r>
              <a:rPr lang="cs-CZ" sz="1200" dirty="0"/>
              <a:t> dochází u služby </a:t>
            </a:r>
            <a:r>
              <a:rPr lang="cs-CZ" sz="1200" b="1" dirty="0"/>
              <a:t>pečovatelská služba </a:t>
            </a:r>
            <a:r>
              <a:rPr lang="cs-CZ" sz="1200" dirty="0"/>
              <a:t>ke zvýšení podílu spolufinancování obcí o 2 %.</a:t>
            </a:r>
          </a:p>
          <a:p>
            <a:pPr lvl="1">
              <a:buFont typeface="Wingdings" panose="05000000000000000000" pitchFamily="2" charset="2"/>
              <a:buChar char="v"/>
            </a:pPr>
            <a:endParaRPr lang="cs-CZ" sz="1400" b="1" dirty="0">
              <a:solidFill>
                <a:schemeClr val="tx2"/>
              </a:solidFill>
            </a:endParaRPr>
          </a:p>
          <a:p>
            <a:pPr marL="0" indent="0">
              <a:buNone/>
            </a:pPr>
            <a:endParaRPr lang="cs-CZ" sz="1600" b="1" dirty="0">
              <a:solidFill>
                <a:srgbClr val="01994A"/>
              </a:solidFill>
            </a:endParaRP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861774"/>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Dochází k dílčím změnám v % spolufinancování služby z úrovně JMK a obcí</a:t>
            </a:r>
            <a:endParaRPr lang="cs-CZ" dirty="0">
              <a:solidFill>
                <a:srgbClr val="00B050"/>
              </a:solidFill>
            </a:endParaRPr>
          </a:p>
        </p:txBody>
      </p:sp>
      <p:graphicFrame>
        <p:nvGraphicFramePr>
          <p:cNvPr id="4" name="Tabulka 3">
            <a:extLst>
              <a:ext uri="{FF2B5EF4-FFF2-40B4-BE49-F238E27FC236}">
                <a16:creationId xmlns:a16="http://schemas.microsoft.com/office/drawing/2014/main" id="{08EB08EA-8002-4261-8480-B53E2822DF65}"/>
              </a:ext>
            </a:extLst>
          </p:cNvPr>
          <p:cNvGraphicFramePr>
            <a:graphicFrameLocks noGrp="1"/>
          </p:cNvGraphicFramePr>
          <p:nvPr>
            <p:extLst>
              <p:ext uri="{D42A27DB-BD31-4B8C-83A1-F6EECF244321}">
                <p14:modId xmlns:p14="http://schemas.microsoft.com/office/powerpoint/2010/main" val="2425680782"/>
              </p:ext>
            </p:extLst>
          </p:nvPr>
        </p:nvGraphicFramePr>
        <p:xfrm>
          <a:off x="426367" y="2681515"/>
          <a:ext cx="8291264" cy="3591801"/>
        </p:xfrm>
        <a:graphic>
          <a:graphicData uri="http://schemas.openxmlformats.org/drawingml/2006/table">
            <a:tbl>
              <a:tblPr>
                <a:tableStyleId>{5C22544A-7EE6-4342-B048-85BDC9FD1C3A}</a:tableStyleId>
              </a:tblPr>
              <a:tblGrid>
                <a:gridCol w="2823031">
                  <a:extLst>
                    <a:ext uri="{9D8B030D-6E8A-4147-A177-3AD203B41FA5}">
                      <a16:colId xmlns:a16="http://schemas.microsoft.com/office/drawing/2014/main" val="3330825557"/>
                    </a:ext>
                  </a:extLst>
                </a:gridCol>
                <a:gridCol w="1533772">
                  <a:extLst>
                    <a:ext uri="{9D8B030D-6E8A-4147-A177-3AD203B41FA5}">
                      <a16:colId xmlns:a16="http://schemas.microsoft.com/office/drawing/2014/main" val="3727541398"/>
                    </a:ext>
                  </a:extLst>
                </a:gridCol>
                <a:gridCol w="1533772">
                  <a:extLst>
                    <a:ext uri="{9D8B030D-6E8A-4147-A177-3AD203B41FA5}">
                      <a16:colId xmlns:a16="http://schemas.microsoft.com/office/drawing/2014/main" val="2213647478"/>
                    </a:ext>
                  </a:extLst>
                </a:gridCol>
                <a:gridCol w="2400689">
                  <a:extLst>
                    <a:ext uri="{9D8B030D-6E8A-4147-A177-3AD203B41FA5}">
                      <a16:colId xmlns:a16="http://schemas.microsoft.com/office/drawing/2014/main" val="3620501311"/>
                    </a:ext>
                  </a:extLst>
                </a:gridCol>
              </a:tblGrid>
              <a:tr h="424984">
                <a:tc rowSpan="2">
                  <a:txBody>
                    <a:bodyPr/>
                    <a:lstStyle/>
                    <a:p>
                      <a:pPr algn="ctr" fontAlgn="ctr"/>
                      <a:r>
                        <a:rPr lang="cs-CZ" sz="1100" u="none" strike="noStrike" dirty="0">
                          <a:solidFill>
                            <a:schemeClr val="bg1"/>
                          </a:solidFill>
                          <a:effectLst/>
                        </a:rPr>
                        <a:t> </a:t>
                      </a:r>
                      <a:endParaRPr lang="cs-CZ" sz="1100" b="1" i="0" u="none" strike="noStrike" dirty="0">
                        <a:solidFill>
                          <a:schemeClr val="bg1"/>
                        </a:solidFill>
                        <a:effectLst/>
                        <a:latin typeface="Arial" panose="020B0604020202020204" pitchFamily="34" charset="0"/>
                      </a:endParaRPr>
                    </a:p>
                  </a:txBody>
                  <a:tcPr marL="4148" marR="4148" marT="4148" marB="0" anchor="ctr">
                    <a:solidFill>
                      <a:schemeClr val="tx2"/>
                    </a:solidFill>
                  </a:tcPr>
                </a:tc>
                <a:tc gridSpan="2">
                  <a:txBody>
                    <a:bodyPr/>
                    <a:lstStyle/>
                    <a:p>
                      <a:pPr algn="ctr" fontAlgn="ctr"/>
                      <a:r>
                        <a:rPr lang="cs-CZ" sz="1100" u="none" strike="noStrike" dirty="0">
                          <a:solidFill>
                            <a:schemeClr val="bg1"/>
                          </a:solidFill>
                          <a:effectLst/>
                        </a:rPr>
                        <a:t>Procentní rozdělení složky předpokládané míry spolufinancování obcí a kraje</a:t>
                      </a:r>
                      <a:endParaRPr lang="cs-CZ" sz="1100" b="1" i="0" u="none" strike="noStrike" dirty="0">
                        <a:solidFill>
                          <a:schemeClr val="bg1"/>
                        </a:solidFill>
                        <a:effectLst/>
                        <a:latin typeface="Arial" panose="020B0604020202020204" pitchFamily="34" charset="0"/>
                      </a:endParaRPr>
                    </a:p>
                  </a:txBody>
                  <a:tcPr marL="4148" marR="4148" marT="4148" marB="0" anchor="ctr">
                    <a:solidFill>
                      <a:schemeClr val="tx2"/>
                    </a:solidFill>
                  </a:tcPr>
                </a:tc>
                <a:tc hMerge="1">
                  <a:txBody>
                    <a:bodyPr/>
                    <a:lstStyle/>
                    <a:p>
                      <a:endParaRPr lang="cs-CZ"/>
                    </a:p>
                  </a:txBody>
                  <a:tcPr/>
                </a:tc>
                <a:tc rowSpan="2">
                  <a:txBody>
                    <a:bodyPr/>
                    <a:lstStyle/>
                    <a:p>
                      <a:pPr algn="ctr" fontAlgn="ctr"/>
                      <a:r>
                        <a:rPr lang="cs-CZ" sz="1100" u="none" strike="noStrike" dirty="0">
                          <a:solidFill>
                            <a:schemeClr val="bg1"/>
                          </a:solidFill>
                          <a:effectLst/>
                        </a:rPr>
                        <a:t>Procentní složka předpokládané míry spolufinancování Jihomoravského kraje v rámci zřizovatelských funkcí formou příspěvku zřizovatele</a:t>
                      </a:r>
                      <a:endParaRPr lang="cs-CZ" sz="1100" b="1" i="0" u="none" strike="noStrike" dirty="0">
                        <a:solidFill>
                          <a:schemeClr val="bg1"/>
                        </a:solidFill>
                        <a:effectLst/>
                        <a:latin typeface="Arial" panose="020B0604020202020204" pitchFamily="34" charset="0"/>
                      </a:endParaRPr>
                    </a:p>
                  </a:txBody>
                  <a:tcPr marL="4148" marR="4148" marT="4148" marB="0" anchor="ctr">
                    <a:solidFill>
                      <a:schemeClr val="tx2"/>
                    </a:solidFill>
                  </a:tcPr>
                </a:tc>
                <a:extLst>
                  <a:ext uri="{0D108BD9-81ED-4DB2-BD59-A6C34878D82A}">
                    <a16:rowId xmlns:a16="http://schemas.microsoft.com/office/drawing/2014/main" val="143873080"/>
                  </a:ext>
                </a:extLst>
              </a:tr>
              <a:tr h="259091">
                <a:tc vMerge="1">
                  <a:txBody>
                    <a:bodyPr/>
                    <a:lstStyle/>
                    <a:p>
                      <a:endParaRPr lang="cs-CZ"/>
                    </a:p>
                  </a:txBody>
                  <a:tcPr/>
                </a:tc>
                <a:tc>
                  <a:txBody>
                    <a:bodyPr/>
                    <a:lstStyle/>
                    <a:p>
                      <a:pPr algn="ctr" fontAlgn="ctr"/>
                      <a:r>
                        <a:rPr lang="cs-CZ" sz="1100" u="none" strike="noStrike" dirty="0">
                          <a:effectLst/>
                        </a:rPr>
                        <a:t>Obce</a:t>
                      </a:r>
                      <a:endParaRPr lang="cs-CZ" sz="1100" b="1" i="0" u="none" strike="noStrike" dirty="0">
                        <a:solidFill>
                          <a:srgbClr val="000000"/>
                        </a:solidFill>
                        <a:effectLst/>
                        <a:latin typeface="Arial" panose="020B0604020202020204" pitchFamily="34" charset="0"/>
                      </a:endParaRPr>
                    </a:p>
                  </a:txBody>
                  <a:tcPr marL="4148" marR="4148" marT="4148" marB="0" anchor="ctr">
                    <a:solidFill>
                      <a:srgbClr val="01994A"/>
                    </a:solidFill>
                  </a:tcPr>
                </a:tc>
                <a:tc>
                  <a:txBody>
                    <a:bodyPr/>
                    <a:lstStyle/>
                    <a:p>
                      <a:pPr algn="ctr" fontAlgn="ctr"/>
                      <a:r>
                        <a:rPr lang="cs-CZ" sz="1100" u="none" strike="noStrike" dirty="0">
                          <a:effectLst/>
                        </a:rPr>
                        <a:t>Kraj</a:t>
                      </a:r>
                      <a:endParaRPr lang="cs-CZ" sz="1100" b="1" i="0" u="none" strike="noStrike" dirty="0">
                        <a:solidFill>
                          <a:srgbClr val="000000"/>
                        </a:solidFill>
                        <a:effectLst/>
                        <a:latin typeface="Arial" panose="020B0604020202020204" pitchFamily="34" charset="0"/>
                      </a:endParaRPr>
                    </a:p>
                  </a:txBody>
                  <a:tcPr marL="4148" marR="4148" marT="4148" marB="0" anchor="ctr">
                    <a:solidFill>
                      <a:srgbClr val="01994A"/>
                    </a:solidFill>
                  </a:tcPr>
                </a:tc>
                <a:tc vMerge="1">
                  <a:txBody>
                    <a:bodyPr/>
                    <a:lstStyle/>
                    <a:p>
                      <a:endParaRPr lang="cs-CZ"/>
                    </a:p>
                  </a:txBody>
                  <a:tcPr/>
                </a:tc>
                <a:extLst>
                  <a:ext uri="{0D108BD9-81ED-4DB2-BD59-A6C34878D82A}">
                    <a16:rowId xmlns:a16="http://schemas.microsoft.com/office/drawing/2014/main" val="178547747"/>
                  </a:ext>
                </a:extLst>
              </a:tr>
              <a:tr h="176547">
                <a:tc gridSpan="4">
                  <a:txBody>
                    <a:bodyPr/>
                    <a:lstStyle/>
                    <a:p>
                      <a:pPr algn="ctr" fontAlgn="ctr"/>
                      <a:r>
                        <a:rPr lang="cs-CZ" sz="1100" u="none" strike="noStrike" dirty="0">
                          <a:solidFill>
                            <a:schemeClr val="bg1"/>
                          </a:solidFill>
                          <a:effectLst/>
                        </a:rPr>
                        <a:t>služby sociální péče (bez pečovatelské služby)</a:t>
                      </a:r>
                      <a:endParaRPr lang="cs-CZ" sz="1100" b="1" i="0" u="none" strike="noStrike" dirty="0">
                        <a:solidFill>
                          <a:schemeClr val="bg1"/>
                        </a:solidFill>
                        <a:effectLst/>
                        <a:latin typeface="Arial" panose="020B0604020202020204" pitchFamily="34" charset="0"/>
                      </a:endParaRPr>
                    </a:p>
                  </a:txBody>
                  <a:tcPr marL="4148" marR="4148" marT="4148" marB="0" anchor="ctr">
                    <a:solidFill>
                      <a:schemeClr val="tx2"/>
                    </a:solidFill>
                  </a:tcPr>
                </a:tc>
                <a:tc hMerge="1">
                  <a:txBody>
                    <a:bodyPr/>
                    <a:lstStyle/>
                    <a:p>
                      <a:endParaRPr lang="cs-CZ"/>
                    </a:p>
                  </a:txBody>
                  <a:tcPr/>
                </a:tc>
                <a:tc hMerge="1">
                  <a:txBody>
                    <a:bodyPr/>
                    <a:lstStyle/>
                    <a:p>
                      <a:endParaRPr lang="cs-CZ"/>
                    </a:p>
                  </a:txBody>
                  <a:tcPr/>
                </a:tc>
                <a:tc hMerge="1">
                  <a:txBody>
                    <a:bodyPr/>
                    <a:lstStyle/>
                    <a:p>
                      <a:endParaRPr lang="cs-CZ"/>
                    </a:p>
                  </a:txBody>
                  <a:tcPr/>
                </a:tc>
                <a:extLst>
                  <a:ext uri="{0D108BD9-81ED-4DB2-BD59-A6C34878D82A}">
                    <a16:rowId xmlns:a16="http://schemas.microsoft.com/office/drawing/2014/main" val="814315742"/>
                  </a:ext>
                </a:extLst>
              </a:tr>
              <a:tr h="176547">
                <a:tc gridSpan="4">
                  <a:txBody>
                    <a:bodyPr/>
                    <a:lstStyle/>
                    <a:p>
                      <a:pPr algn="just" fontAlgn="ctr"/>
                      <a:r>
                        <a:rPr lang="cs-CZ" sz="1100" u="none" strike="noStrike" dirty="0">
                          <a:solidFill>
                            <a:schemeClr val="bg1"/>
                          </a:solidFill>
                          <a:effectLst/>
                        </a:rPr>
                        <a:t>forma poskytovatele služby: </a:t>
                      </a:r>
                      <a:endParaRPr lang="cs-CZ" sz="1100" b="0" i="0" u="none" strike="noStrike" dirty="0">
                        <a:solidFill>
                          <a:schemeClr val="bg1"/>
                        </a:solidFill>
                        <a:effectLst/>
                        <a:latin typeface="Arial" panose="020B0604020202020204" pitchFamily="34" charset="0"/>
                      </a:endParaRPr>
                    </a:p>
                  </a:txBody>
                  <a:tcPr marL="4148" marR="4148" marT="4148" marB="0" anchor="ctr">
                    <a:solidFill>
                      <a:schemeClr val="tx2"/>
                    </a:solidFill>
                  </a:tcPr>
                </a:tc>
                <a:tc hMerge="1">
                  <a:txBody>
                    <a:bodyPr/>
                    <a:lstStyle/>
                    <a:p>
                      <a:endParaRPr lang="cs-CZ"/>
                    </a:p>
                  </a:txBody>
                  <a:tcPr/>
                </a:tc>
                <a:tc hMerge="1">
                  <a:txBody>
                    <a:bodyPr/>
                    <a:lstStyle/>
                    <a:p>
                      <a:endParaRPr lang="cs-CZ"/>
                    </a:p>
                  </a:txBody>
                  <a:tcPr/>
                </a:tc>
                <a:tc hMerge="1">
                  <a:txBody>
                    <a:bodyPr/>
                    <a:lstStyle/>
                    <a:p>
                      <a:endParaRPr lang="cs-CZ"/>
                    </a:p>
                  </a:txBody>
                  <a:tcPr/>
                </a:tc>
                <a:extLst>
                  <a:ext uri="{0D108BD9-81ED-4DB2-BD59-A6C34878D82A}">
                    <a16:rowId xmlns:a16="http://schemas.microsoft.com/office/drawing/2014/main" val="915548186"/>
                  </a:ext>
                </a:extLst>
              </a:tr>
              <a:tr h="292616">
                <a:tc>
                  <a:txBody>
                    <a:bodyPr/>
                    <a:lstStyle/>
                    <a:p>
                      <a:pPr algn="l" fontAlgn="ctr"/>
                      <a:r>
                        <a:rPr lang="cs-CZ" sz="1100" u="none" strike="noStrike" dirty="0">
                          <a:solidFill>
                            <a:schemeClr val="bg1"/>
                          </a:solidFill>
                          <a:effectLst/>
                        </a:rPr>
                        <a:t>obce a příspěvkové organizace obcí </a:t>
                      </a:r>
                      <a:endParaRPr lang="cs-CZ" sz="1100" b="0" i="0" u="none" strike="noStrike" dirty="0">
                        <a:solidFill>
                          <a:schemeClr val="bg1"/>
                        </a:solidFill>
                        <a:effectLst/>
                        <a:latin typeface="Arial" panose="020B0604020202020204" pitchFamily="34" charset="0"/>
                      </a:endParaRPr>
                    </a:p>
                  </a:txBody>
                  <a:tcPr marL="4148" marR="4148" marT="4148" marB="0" anchor="ctr">
                    <a:solidFill>
                      <a:schemeClr val="tx2"/>
                    </a:solidFill>
                  </a:tcPr>
                </a:tc>
                <a:tc>
                  <a:txBody>
                    <a:bodyPr/>
                    <a:lstStyle/>
                    <a:p>
                      <a:pPr algn="ctr" fontAlgn="ctr"/>
                      <a:r>
                        <a:rPr lang="cs-CZ" sz="1100" u="none" strike="noStrike" dirty="0">
                          <a:effectLst/>
                        </a:rPr>
                        <a:t>8</a:t>
                      </a:r>
                      <a:endParaRPr lang="cs-CZ" sz="1100" b="0" i="0" u="none" strike="noStrike" dirty="0">
                        <a:solidFill>
                          <a:srgbClr val="000000"/>
                        </a:solidFill>
                        <a:effectLst/>
                        <a:latin typeface="Arial" panose="020B0604020202020204" pitchFamily="34" charset="0"/>
                      </a:endParaRPr>
                    </a:p>
                  </a:txBody>
                  <a:tcPr marL="4148" marR="4148" marT="4148" marB="0" anchor="ctr">
                    <a:solidFill>
                      <a:srgbClr val="01994A"/>
                    </a:solidFill>
                  </a:tcPr>
                </a:tc>
                <a:tc>
                  <a:txBody>
                    <a:bodyPr/>
                    <a:lstStyle/>
                    <a:p>
                      <a:pPr algn="ctr" fontAlgn="ctr"/>
                      <a:r>
                        <a:rPr lang="cs-CZ" sz="1100" u="none" strike="noStrike" dirty="0">
                          <a:effectLst/>
                        </a:rPr>
                        <a:t>2,5</a:t>
                      </a:r>
                      <a:endParaRPr lang="cs-CZ" sz="1100" b="0" i="0" u="none" strike="noStrike" dirty="0">
                        <a:solidFill>
                          <a:srgbClr val="000000"/>
                        </a:solidFill>
                        <a:effectLst/>
                        <a:latin typeface="Arial" panose="020B0604020202020204" pitchFamily="34" charset="0"/>
                      </a:endParaRPr>
                    </a:p>
                  </a:txBody>
                  <a:tcPr marL="4148" marR="4148" marT="4148" marB="0" anchor="ctr">
                    <a:solidFill>
                      <a:srgbClr val="01994A"/>
                    </a:solidFill>
                  </a:tcPr>
                </a:tc>
                <a:tc>
                  <a:txBody>
                    <a:bodyPr/>
                    <a:lstStyle/>
                    <a:p>
                      <a:pPr algn="ctr" fontAlgn="ctr"/>
                      <a:r>
                        <a:rPr lang="cs-CZ" sz="1100" u="none" strike="noStrike" dirty="0">
                          <a:effectLst/>
                        </a:rPr>
                        <a:t>0</a:t>
                      </a:r>
                      <a:endParaRPr lang="cs-CZ" sz="1100" b="0" i="0" u="none" strike="noStrike" dirty="0">
                        <a:solidFill>
                          <a:srgbClr val="000000"/>
                        </a:solidFill>
                        <a:effectLst/>
                        <a:latin typeface="Arial" panose="020B0604020202020204" pitchFamily="34" charset="0"/>
                      </a:endParaRPr>
                    </a:p>
                  </a:txBody>
                  <a:tcPr marL="4148" marR="4148" marT="4148" marB="0" anchor="ctr">
                    <a:solidFill>
                      <a:srgbClr val="01994A"/>
                    </a:solidFill>
                  </a:tcPr>
                </a:tc>
                <a:extLst>
                  <a:ext uri="{0D108BD9-81ED-4DB2-BD59-A6C34878D82A}">
                    <a16:rowId xmlns:a16="http://schemas.microsoft.com/office/drawing/2014/main" val="4166749228"/>
                  </a:ext>
                </a:extLst>
              </a:tr>
              <a:tr h="362402">
                <a:tc>
                  <a:txBody>
                    <a:bodyPr/>
                    <a:lstStyle/>
                    <a:p>
                      <a:pPr algn="l" fontAlgn="ctr"/>
                      <a:r>
                        <a:rPr lang="cs-CZ" sz="1100" u="none" strike="noStrike" dirty="0">
                          <a:solidFill>
                            <a:schemeClr val="bg1"/>
                          </a:solidFill>
                          <a:effectLst/>
                        </a:rPr>
                        <a:t>nestátní neziskové organizace, obchodní organizace (fyzické a právnické osoby) </a:t>
                      </a:r>
                      <a:endParaRPr lang="cs-CZ" sz="1100" b="0" i="0" u="none" strike="noStrike" dirty="0">
                        <a:solidFill>
                          <a:schemeClr val="bg1"/>
                        </a:solidFill>
                        <a:effectLst/>
                        <a:latin typeface="Arial" panose="020B0604020202020204" pitchFamily="34" charset="0"/>
                      </a:endParaRPr>
                    </a:p>
                  </a:txBody>
                  <a:tcPr marL="4148" marR="4148" marT="4148" marB="0" anchor="ctr">
                    <a:solidFill>
                      <a:schemeClr val="tx2"/>
                    </a:solidFill>
                  </a:tcPr>
                </a:tc>
                <a:tc>
                  <a:txBody>
                    <a:bodyPr/>
                    <a:lstStyle/>
                    <a:p>
                      <a:pPr algn="ctr" fontAlgn="ctr"/>
                      <a:r>
                        <a:rPr lang="cs-CZ" sz="1100" u="none" strike="noStrike">
                          <a:effectLst/>
                        </a:rPr>
                        <a:t>8</a:t>
                      </a:r>
                      <a:endParaRPr lang="cs-CZ" sz="1100" b="0" i="0" u="none" strike="noStrike">
                        <a:solidFill>
                          <a:srgbClr val="000000"/>
                        </a:solidFill>
                        <a:effectLst/>
                        <a:latin typeface="Arial" panose="020B0604020202020204" pitchFamily="34" charset="0"/>
                      </a:endParaRPr>
                    </a:p>
                  </a:txBody>
                  <a:tcPr marL="4148" marR="4148" marT="4148" marB="0" anchor="ctr">
                    <a:solidFill>
                      <a:srgbClr val="01994A"/>
                    </a:solidFill>
                  </a:tcPr>
                </a:tc>
                <a:tc>
                  <a:txBody>
                    <a:bodyPr/>
                    <a:lstStyle/>
                    <a:p>
                      <a:pPr algn="ctr" fontAlgn="ctr"/>
                      <a:r>
                        <a:rPr lang="cs-CZ" sz="1100" u="none" strike="noStrike" dirty="0">
                          <a:effectLst/>
                        </a:rPr>
                        <a:t>6</a:t>
                      </a:r>
                      <a:endParaRPr lang="cs-CZ" sz="1100" b="0" i="0" u="none" strike="noStrike" dirty="0">
                        <a:solidFill>
                          <a:srgbClr val="000000"/>
                        </a:solidFill>
                        <a:effectLst/>
                        <a:latin typeface="Arial" panose="020B0604020202020204" pitchFamily="34" charset="0"/>
                      </a:endParaRPr>
                    </a:p>
                  </a:txBody>
                  <a:tcPr marL="4148" marR="4148" marT="4148" marB="0" anchor="ctr">
                    <a:solidFill>
                      <a:srgbClr val="01994A"/>
                    </a:solidFill>
                  </a:tcPr>
                </a:tc>
                <a:tc>
                  <a:txBody>
                    <a:bodyPr/>
                    <a:lstStyle/>
                    <a:p>
                      <a:pPr algn="ctr" fontAlgn="ctr"/>
                      <a:r>
                        <a:rPr lang="cs-CZ" sz="1100" u="none" strike="noStrike" dirty="0">
                          <a:effectLst/>
                        </a:rPr>
                        <a:t>0</a:t>
                      </a:r>
                      <a:endParaRPr lang="cs-CZ" sz="1100" b="0" i="0" u="none" strike="noStrike" dirty="0">
                        <a:solidFill>
                          <a:srgbClr val="000000"/>
                        </a:solidFill>
                        <a:effectLst/>
                        <a:latin typeface="Arial" panose="020B0604020202020204" pitchFamily="34" charset="0"/>
                      </a:endParaRPr>
                    </a:p>
                  </a:txBody>
                  <a:tcPr marL="4148" marR="4148" marT="4148" marB="0" anchor="ctr">
                    <a:solidFill>
                      <a:srgbClr val="01994A"/>
                    </a:solidFill>
                  </a:tcPr>
                </a:tc>
                <a:extLst>
                  <a:ext uri="{0D108BD9-81ED-4DB2-BD59-A6C34878D82A}">
                    <a16:rowId xmlns:a16="http://schemas.microsoft.com/office/drawing/2014/main" val="1002868854"/>
                  </a:ext>
                </a:extLst>
              </a:tr>
              <a:tr h="408302">
                <a:tc>
                  <a:txBody>
                    <a:bodyPr/>
                    <a:lstStyle/>
                    <a:p>
                      <a:pPr algn="l" fontAlgn="ctr"/>
                      <a:r>
                        <a:rPr lang="cs-CZ" sz="1100" u="none" strike="noStrike" dirty="0">
                          <a:solidFill>
                            <a:schemeClr val="bg1"/>
                          </a:solidFill>
                          <a:effectLst/>
                        </a:rPr>
                        <a:t>příspěvkové organizace Jihomoravského kraje </a:t>
                      </a:r>
                      <a:endParaRPr lang="cs-CZ" sz="1100" b="0" i="0" u="none" strike="noStrike" dirty="0">
                        <a:solidFill>
                          <a:schemeClr val="bg1"/>
                        </a:solidFill>
                        <a:effectLst/>
                        <a:latin typeface="Arial" panose="020B0604020202020204" pitchFamily="34" charset="0"/>
                      </a:endParaRPr>
                    </a:p>
                  </a:txBody>
                  <a:tcPr marL="4148" marR="4148" marT="4148" marB="0" anchor="ctr">
                    <a:solidFill>
                      <a:schemeClr val="tx2"/>
                    </a:solidFill>
                  </a:tcPr>
                </a:tc>
                <a:tc>
                  <a:txBody>
                    <a:bodyPr/>
                    <a:lstStyle/>
                    <a:p>
                      <a:pPr algn="ctr" fontAlgn="ctr"/>
                      <a:r>
                        <a:rPr lang="cs-CZ" sz="1100" u="none" strike="noStrike" dirty="0">
                          <a:effectLst/>
                        </a:rPr>
                        <a:t>0</a:t>
                      </a:r>
                      <a:endParaRPr lang="cs-CZ" sz="1100" b="0" i="0" u="none" strike="noStrike" dirty="0">
                        <a:solidFill>
                          <a:srgbClr val="000000"/>
                        </a:solidFill>
                        <a:effectLst/>
                        <a:latin typeface="Arial" panose="020B0604020202020204" pitchFamily="34" charset="0"/>
                      </a:endParaRPr>
                    </a:p>
                  </a:txBody>
                  <a:tcPr marL="4148" marR="4148" marT="4148" marB="0" anchor="ctr">
                    <a:solidFill>
                      <a:srgbClr val="01994A"/>
                    </a:solidFill>
                  </a:tcPr>
                </a:tc>
                <a:tc>
                  <a:txBody>
                    <a:bodyPr/>
                    <a:lstStyle/>
                    <a:p>
                      <a:pPr algn="ctr" fontAlgn="ctr"/>
                      <a:r>
                        <a:rPr lang="cs-CZ" sz="1100" u="none" strike="noStrike">
                          <a:effectLst/>
                        </a:rPr>
                        <a:t>0</a:t>
                      </a:r>
                      <a:endParaRPr lang="cs-CZ" sz="1100" b="0" i="0" u="none" strike="noStrike">
                        <a:solidFill>
                          <a:srgbClr val="000000"/>
                        </a:solidFill>
                        <a:effectLst/>
                        <a:latin typeface="Arial" panose="020B0604020202020204" pitchFamily="34" charset="0"/>
                      </a:endParaRPr>
                    </a:p>
                  </a:txBody>
                  <a:tcPr marL="4148" marR="4148" marT="4148" marB="0" anchor="ctr">
                    <a:solidFill>
                      <a:srgbClr val="01994A"/>
                    </a:solidFill>
                  </a:tcPr>
                </a:tc>
                <a:tc>
                  <a:txBody>
                    <a:bodyPr/>
                    <a:lstStyle/>
                    <a:p>
                      <a:pPr algn="ctr" fontAlgn="ctr"/>
                      <a:r>
                        <a:rPr lang="cs-CZ" sz="1100" u="none" strike="noStrike" dirty="0">
                          <a:effectLst/>
                        </a:rPr>
                        <a:t>12</a:t>
                      </a:r>
                      <a:endParaRPr lang="cs-CZ" sz="1100" b="0" i="0" u="none" strike="noStrike" dirty="0">
                        <a:solidFill>
                          <a:srgbClr val="000000"/>
                        </a:solidFill>
                        <a:effectLst/>
                        <a:latin typeface="Arial" panose="020B0604020202020204" pitchFamily="34" charset="0"/>
                      </a:endParaRPr>
                    </a:p>
                  </a:txBody>
                  <a:tcPr marL="4148" marR="4148" marT="4148" marB="0" anchor="ctr">
                    <a:solidFill>
                      <a:srgbClr val="01994A"/>
                    </a:solidFill>
                  </a:tcPr>
                </a:tc>
                <a:extLst>
                  <a:ext uri="{0D108BD9-81ED-4DB2-BD59-A6C34878D82A}">
                    <a16:rowId xmlns:a16="http://schemas.microsoft.com/office/drawing/2014/main" val="3469997463"/>
                  </a:ext>
                </a:extLst>
              </a:tr>
              <a:tr h="176547">
                <a:tc gridSpan="4">
                  <a:txBody>
                    <a:bodyPr/>
                    <a:lstStyle/>
                    <a:p>
                      <a:pPr algn="ctr" fontAlgn="ctr"/>
                      <a:r>
                        <a:rPr lang="cs-CZ" sz="1100" u="none" strike="noStrike" dirty="0">
                          <a:solidFill>
                            <a:schemeClr val="bg1"/>
                          </a:solidFill>
                          <a:effectLst/>
                        </a:rPr>
                        <a:t>pečovatelská služba</a:t>
                      </a:r>
                      <a:endParaRPr lang="cs-CZ" sz="1100" b="1" i="0" u="none" strike="noStrike" dirty="0">
                        <a:solidFill>
                          <a:schemeClr val="bg1"/>
                        </a:solidFill>
                        <a:effectLst/>
                        <a:latin typeface="Arial" panose="020B0604020202020204" pitchFamily="34" charset="0"/>
                      </a:endParaRPr>
                    </a:p>
                  </a:txBody>
                  <a:tcPr marL="4148" marR="4148" marT="4148" marB="0" anchor="ctr">
                    <a:solidFill>
                      <a:schemeClr val="tx2"/>
                    </a:solidFill>
                  </a:tcPr>
                </a:tc>
                <a:tc hMerge="1">
                  <a:txBody>
                    <a:bodyPr/>
                    <a:lstStyle/>
                    <a:p>
                      <a:endParaRPr lang="cs-CZ"/>
                    </a:p>
                  </a:txBody>
                  <a:tcPr/>
                </a:tc>
                <a:tc hMerge="1">
                  <a:txBody>
                    <a:bodyPr/>
                    <a:lstStyle/>
                    <a:p>
                      <a:endParaRPr lang="cs-CZ"/>
                    </a:p>
                  </a:txBody>
                  <a:tcPr/>
                </a:tc>
                <a:tc hMerge="1">
                  <a:txBody>
                    <a:bodyPr/>
                    <a:lstStyle/>
                    <a:p>
                      <a:endParaRPr lang="cs-CZ"/>
                    </a:p>
                  </a:txBody>
                  <a:tcPr/>
                </a:tc>
                <a:extLst>
                  <a:ext uri="{0D108BD9-81ED-4DB2-BD59-A6C34878D82A}">
                    <a16:rowId xmlns:a16="http://schemas.microsoft.com/office/drawing/2014/main" val="2940184392"/>
                  </a:ext>
                </a:extLst>
              </a:tr>
              <a:tr h="176547">
                <a:tc gridSpan="4">
                  <a:txBody>
                    <a:bodyPr/>
                    <a:lstStyle/>
                    <a:p>
                      <a:pPr algn="just" fontAlgn="ctr"/>
                      <a:r>
                        <a:rPr lang="cs-CZ" sz="1100" u="none" strike="noStrike" dirty="0">
                          <a:solidFill>
                            <a:schemeClr val="bg1"/>
                          </a:solidFill>
                          <a:effectLst/>
                        </a:rPr>
                        <a:t>forma poskytovatele služby: </a:t>
                      </a:r>
                      <a:endParaRPr lang="cs-CZ" sz="1100" b="0" i="0" u="none" strike="noStrike" dirty="0">
                        <a:solidFill>
                          <a:schemeClr val="bg1"/>
                        </a:solidFill>
                        <a:effectLst/>
                        <a:latin typeface="Arial" panose="020B0604020202020204" pitchFamily="34" charset="0"/>
                      </a:endParaRPr>
                    </a:p>
                  </a:txBody>
                  <a:tcPr marL="4148" marR="4148" marT="4148" marB="0" anchor="ctr">
                    <a:solidFill>
                      <a:schemeClr val="tx2"/>
                    </a:solidFill>
                  </a:tcPr>
                </a:tc>
                <a:tc hMerge="1">
                  <a:txBody>
                    <a:bodyPr/>
                    <a:lstStyle/>
                    <a:p>
                      <a:endParaRPr lang="cs-CZ"/>
                    </a:p>
                  </a:txBody>
                  <a:tcPr/>
                </a:tc>
                <a:tc hMerge="1">
                  <a:txBody>
                    <a:bodyPr/>
                    <a:lstStyle/>
                    <a:p>
                      <a:endParaRPr lang="cs-CZ"/>
                    </a:p>
                  </a:txBody>
                  <a:tcPr/>
                </a:tc>
                <a:tc hMerge="1">
                  <a:txBody>
                    <a:bodyPr/>
                    <a:lstStyle/>
                    <a:p>
                      <a:endParaRPr lang="cs-CZ"/>
                    </a:p>
                  </a:txBody>
                  <a:tcPr/>
                </a:tc>
                <a:extLst>
                  <a:ext uri="{0D108BD9-81ED-4DB2-BD59-A6C34878D82A}">
                    <a16:rowId xmlns:a16="http://schemas.microsoft.com/office/drawing/2014/main" val="3603962159"/>
                  </a:ext>
                </a:extLst>
              </a:tr>
              <a:tr h="292616">
                <a:tc>
                  <a:txBody>
                    <a:bodyPr/>
                    <a:lstStyle/>
                    <a:p>
                      <a:pPr algn="just" fontAlgn="ctr"/>
                      <a:r>
                        <a:rPr lang="cs-CZ" sz="1100" u="none" strike="noStrike" dirty="0">
                          <a:solidFill>
                            <a:schemeClr val="bg1"/>
                          </a:solidFill>
                          <a:effectLst/>
                        </a:rPr>
                        <a:t>obce a příspěvkové organizace obcí </a:t>
                      </a:r>
                      <a:endParaRPr lang="cs-CZ" sz="1100" b="0" i="0" u="none" strike="noStrike" dirty="0">
                        <a:solidFill>
                          <a:schemeClr val="bg1"/>
                        </a:solidFill>
                        <a:effectLst/>
                        <a:latin typeface="Arial" panose="020B0604020202020204" pitchFamily="34" charset="0"/>
                      </a:endParaRPr>
                    </a:p>
                  </a:txBody>
                  <a:tcPr marL="4148" marR="4148" marT="4148" marB="0" anchor="ctr">
                    <a:solidFill>
                      <a:schemeClr val="tx2"/>
                    </a:solidFill>
                  </a:tcPr>
                </a:tc>
                <a:tc>
                  <a:txBody>
                    <a:bodyPr/>
                    <a:lstStyle/>
                    <a:p>
                      <a:pPr algn="ctr" fontAlgn="ctr"/>
                      <a:r>
                        <a:rPr lang="cs-CZ" sz="1100" b="1" u="none" strike="noStrike" dirty="0">
                          <a:solidFill>
                            <a:srgbClr val="FF0000"/>
                          </a:solidFill>
                          <a:effectLst/>
                        </a:rPr>
                        <a:t>22</a:t>
                      </a:r>
                      <a:endParaRPr lang="cs-CZ" sz="1100" b="1" i="0" u="none" strike="noStrike" dirty="0">
                        <a:solidFill>
                          <a:srgbClr val="FF0000"/>
                        </a:solidFill>
                        <a:effectLst/>
                        <a:latin typeface="Arial" panose="020B0604020202020204" pitchFamily="34" charset="0"/>
                      </a:endParaRPr>
                    </a:p>
                  </a:txBody>
                  <a:tcPr marL="4148" marR="4148" marT="4148" marB="0" anchor="ctr">
                    <a:solidFill>
                      <a:srgbClr val="01994A"/>
                    </a:solidFill>
                  </a:tcPr>
                </a:tc>
                <a:tc>
                  <a:txBody>
                    <a:bodyPr/>
                    <a:lstStyle/>
                    <a:p>
                      <a:pPr algn="ctr" fontAlgn="ctr"/>
                      <a:r>
                        <a:rPr lang="cs-CZ" sz="1100" u="none" strike="noStrike" dirty="0">
                          <a:effectLst/>
                        </a:rPr>
                        <a:t>3</a:t>
                      </a:r>
                      <a:endParaRPr lang="cs-CZ" sz="1100" b="0" i="0" u="none" strike="noStrike" dirty="0">
                        <a:solidFill>
                          <a:srgbClr val="000000"/>
                        </a:solidFill>
                        <a:effectLst/>
                        <a:latin typeface="Arial" panose="020B0604020202020204" pitchFamily="34" charset="0"/>
                      </a:endParaRPr>
                    </a:p>
                  </a:txBody>
                  <a:tcPr marL="4148" marR="4148" marT="4148" marB="0" anchor="ctr">
                    <a:solidFill>
                      <a:srgbClr val="01994A"/>
                    </a:solidFill>
                  </a:tcPr>
                </a:tc>
                <a:tc>
                  <a:txBody>
                    <a:bodyPr/>
                    <a:lstStyle/>
                    <a:p>
                      <a:pPr algn="ctr" fontAlgn="ctr"/>
                      <a:r>
                        <a:rPr lang="cs-CZ" sz="1100" u="none" strike="noStrike" dirty="0">
                          <a:effectLst/>
                        </a:rPr>
                        <a:t>0</a:t>
                      </a:r>
                      <a:endParaRPr lang="cs-CZ" sz="1100" b="0" i="0" u="none" strike="noStrike" dirty="0">
                        <a:solidFill>
                          <a:srgbClr val="000000"/>
                        </a:solidFill>
                        <a:effectLst/>
                        <a:latin typeface="Arial" panose="020B0604020202020204" pitchFamily="34" charset="0"/>
                      </a:endParaRPr>
                    </a:p>
                  </a:txBody>
                  <a:tcPr marL="4148" marR="4148" marT="4148" marB="0" anchor="ctr">
                    <a:solidFill>
                      <a:srgbClr val="01994A"/>
                    </a:solidFill>
                  </a:tcPr>
                </a:tc>
                <a:extLst>
                  <a:ext uri="{0D108BD9-81ED-4DB2-BD59-A6C34878D82A}">
                    <a16:rowId xmlns:a16="http://schemas.microsoft.com/office/drawing/2014/main" val="1435940864"/>
                  </a:ext>
                </a:extLst>
              </a:tr>
              <a:tr h="437300">
                <a:tc>
                  <a:txBody>
                    <a:bodyPr/>
                    <a:lstStyle/>
                    <a:p>
                      <a:pPr algn="just" fontAlgn="ctr"/>
                      <a:r>
                        <a:rPr lang="cs-CZ" sz="1100" u="none" strike="noStrike" dirty="0">
                          <a:solidFill>
                            <a:schemeClr val="bg1"/>
                          </a:solidFill>
                          <a:effectLst/>
                        </a:rPr>
                        <a:t>nestátní neziskové organizace, obchodní organizace (fyzické a právnické osoby) </a:t>
                      </a:r>
                      <a:endParaRPr lang="cs-CZ" sz="1100" b="0" i="0" u="none" strike="noStrike" dirty="0">
                        <a:solidFill>
                          <a:schemeClr val="bg1"/>
                        </a:solidFill>
                        <a:effectLst/>
                        <a:latin typeface="Arial" panose="020B0604020202020204" pitchFamily="34" charset="0"/>
                      </a:endParaRPr>
                    </a:p>
                  </a:txBody>
                  <a:tcPr marL="4148" marR="4148" marT="4148" marB="0" anchor="ctr">
                    <a:solidFill>
                      <a:schemeClr val="tx2"/>
                    </a:solidFill>
                  </a:tcPr>
                </a:tc>
                <a:tc>
                  <a:txBody>
                    <a:bodyPr/>
                    <a:lstStyle/>
                    <a:p>
                      <a:pPr algn="ctr" fontAlgn="ctr"/>
                      <a:r>
                        <a:rPr lang="cs-CZ" sz="1100" b="1" u="none" strike="noStrike" dirty="0">
                          <a:solidFill>
                            <a:srgbClr val="FF0000"/>
                          </a:solidFill>
                          <a:effectLst/>
                        </a:rPr>
                        <a:t>22</a:t>
                      </a:r>
                      <a:endParaRPr lang="cs-CZ" sz="1100" b="1" i="0" u="none" strike="noStrike" dirty="0">
                        <a:solidFill>
                          <a:srgbClr val="FF0000"/>
                        </a:solidFill>
                        <a:effectLst/>
                        <a:latin typeface="Arial" panose="020B0604020202020204" pitchFamily="34" charset="0"/>
                      </a:endParaRPr>
                    </a:p>
                  </a:txBody>
                  <a:tcPr marL="4148" marR="4148" marT="4148" marB="0" anchor="ctr">
                    <a:solidFill>
                      <a:srgbClr val="01994A"/>
                    </a:solidFill>
                  </a:tcPr>
                </a:tc>
                <a:tc>
                  <a:txBody>
                    <a:bodyPr/>
                    <a:lstStyle/>
                    <a:p>
                      <a:pPr algn="ctr" fontAlgn="ctr"/>
                      <a:r>
                        <a:rPr lang="cs-CZ" sz="1100" u="none" strike="noStrike" dirty="0">
                          <a:effectLst/>
                        </a:rPr>
                        <a:t>5</a:t>
                      </a:r>
                      <a:endParaRPr lang="cs-CZ" sz="1100" b="0" i="0" u="none" strike="noStrike" dirty="0">
                        <a:solidFill>
                          <a:srgbClr val="000000"/>
                        </a:solidFill>
                        <a:effectLst/>
                        <a:latin typeface="Arial" panose="020B0604020202020204" pitchFamily="34" charset="0"/>
                      </a:endParaRPr>
                    </a:p>
                  </a:txBody>
                  <a:tcPr marL="4148" marR="4148" marT="4148" marB="0" anchor="ctr">
                    <a:solidFill>
                      <a:srgbClr val="01994A"/>
                    </a:solidFill>
                  </a:tcPr>
                </a:tc>
                <a:tc>
                  <a:txBody>
                    <a:bodyPr/>
                    <a:lstStyle/>
                    <a:p>
                      <a:pPr algn="ctr" fontAlgn="ctr"/>
                      <a:r>
                        <a:rPr lang="cs-CZ" sz="1100" u="none" strike="noStrike" dirty="0">
                          <a:effectLst/>
                        </a:rPr>
                        <a:t>0</a:t>
                      </a:r>
                      <a:endParaRPr lang="cs-CZ" sz="1100" b="0" i="0" u="none" strike="noStrike" dirty="0">
                        <a:solidFill>
                          <a:srgbClr val="000000"/>
                        </a:solidFill>
                        <a:effectLst/>
                        <a:latin typeface="Arial" panose="020B0604020202020204" pitchFamily="34" charset="0"/>
                      </a:endParaRPr>
                    </a:p>
                  </a:txBody>
                  <a:tcPr marL="4148" marR="4148" marT="4148" marB="0" anchor="ctr">
                    <a:solidFill>
                      <a:srgbClr val="01994A"/>
                    </a:solidFill>
                  </a:tcPr>
                </a:tc>
                <a:extLst>
                  <a:ext uri="{0D108BD9-81ED-4DB2-BD59-A6C34878D82A}">
                    <a16:rowId xmlns:a16="http://schemas.microsoft.com/office/drawing/2014/main" val="2243790852"/>
                  </a:ext>
                </a:extLst>
              </a:tr>
              <a:tr h="408302">
                <a:tc>
                  <a:txBody>
                    <a:bodyPr/>
                    <a:lstStyle/>
                    <a:p>
                      <a:pPr algn="just" fontAlgn="ctr"/>
                      <a:r>
                        <a:rPr lang="cs-CZ" sz="1100" u="none" strike="noStrike" dirty="0">
                          <a:solidFill>
                            <a:schemeClr val="bg1"/>
                          </a:solidFill>
                          <a:effectLst/>
                        </a:rPr>
                        <a:t>příspěvkové organizace Jihomoravského kraje </a:t>
                      </a:r>
                      <a:endParaRPr lang="cs-CZ" sz="1100" b="0" i="0" u="none" strike="noStrike" dirty="0">
                        <a:solidFill>
                          <a:schemeClr val="bg1"/>
                        </a:solidFill>
                        <a:effectLst/>
                        <a:latin typeface="Arial" panose="020B0604020202020204" pitchFamily="34" charset="0"/>
                      </a:endParaRPr>
                    </a:p>
                  </a:txBody>
                  <a:tcPr marL="4148" marR="4148" marT="4148" marB="0" anchor="ctr">
                    <a:solidFill>
                      <a:schemeClr val="tx2"/>
                    </a:solidFill>
                  </a:tcPr>
                </a:tc>
                <a:tc>
                  <a:txBody>
                    <a:bodyPr/>
                    <a:lstStyle/>
                    <a:p>
                      <a:pPr algn="ctr" fontAlgn="ctr"/>
                      <a:r>
                        <a:rPr lang="cs-CZ" sz="1100" u="none" strike="noStrike">
                          <a:effectLst/>
                        </a:rPr>
                        <a:t>0</a:t>
                      </a:r>
                      <a:endParaRPr lang="cs-CZ" sz="1100" b="0" i="0" u="none" strike="noStrike">
                        <a:solidFill>
                          <a:srgbClr val="000000"/>
                        </a:solidFill>
                        <a:effectLst/>
                        <a:latin typeface="Arial" panose="020B0604020202020204" pitchFamily="34" charset="0"/>
                      </a:endParaRPr>
                    </a:p>
                  </a:txBody>
                  <a:tcPr marL="4148" marR="4148" marT="4148" marB="0" anchor="ctr">
                    <a:solidFill>
                      <a:srgbClr val="01994A"/>
                    </a:solidFill>
                  </a:tcPr>
                </a:tc>
                <a:tc>
                  <a:txBody>
                    <a:bodyPr/>
                    <a:lstStyle/>
                    <a:p>
                      <a:pPr algn="ctr" fontAlgn="ctr"/>
                      <a:r>
                        <a:rPr lang="cs-CZ" sz="1100" u="none" strike="noStrike" dirty="0">
                          <a:effectLst/>
                        </a:rPr>
                        <a:t>0</a:t>
                      </a:r>
                      <a:endParaRPr lang="cs-CZ" sz="1100" b="0" i="0" u="none" strike="noStrike" dirty="0">
                        <a:solidFill>
                          <a:srgbClr val="000000"/>
                        </a:solidFill>
                        <a:effectLst/>
                        <a:latin typeface="Arial" panose="020B0604020202020204" pitchFamily="34" charset="0"/>
                      </a:endParaRPr>
                    </a:p>
                  </a:txBody>
                  <a:tcPr marL="4148" marR="4148" marT="4148" marB="0" anchor="ctr">
                    <a:solidFill>
                      <a:srgbClr val="01994A"/>
                    </a:solidFill>
                  </a:tcPr>
                </a:tc>
                <a:tc>
                  <a:txBody>
                    <a:bodyPr/>
                    <a:lstStyle/>
                    <a:p>
                      <a:pPr algn="ctr" fontAlgn="ctr"/>
                      <a:r>
                        <a:rPr lang="cs-CZ" sz="1100" u="none" strike="noStrike" dirty="0">
                          <a:effectLst/>
                        </a:rPr>
                        <a:t>24</a:t>
                      </a:r>
                      <a:endParaRPr lang="cs-CZ" sz="1100" b="0" i="0" u="none" strike="noStrike" dirty="0">
                        <a:solidFill>
                          <a:srgbClr val="000000"/>
                        </a:solidFill>
                        <a:effectLst/>
                        <a:latin typeface="Arial" panose="020B0604020202020204" pitchFamily="34" charset="0"/>
                      </a:endParaRPr>
                    </a:p>
                  </a:txBody>
                  <a:tcPr marL="4148" marR="4148" marT="4148" marB="0" anchor="ctr">
                    <a:solidFill>
                      <a:srgbClr val="01994A"/>
                    </a:solidFill>
                  </a:tcPr>
                </a:tc>
                <a:extLst>
                  <a:ext uri="{0D108BD9-81ED-4DB2-BD59-A6C34878D82A}">
                    <a16:rowId xmlns:a16="http://schemas.microsoft.com/office/drawing/2014/main" val="107305410"/>
                  </a:ext>
                </a:extLst>
              </a:tr>
            </a:tbl>
          </a:graphicData>
        </a:graphic>
      </p:graphicFrame>
      <p:sp>
        <p:nvSpPr>
          <p:cNvPr id="5" name="Zástupný symbol pro číslo snímku 4">
            <a:extLst>
              <a:ext uri="{FF2B5EF4-FFF2-40B4-BE49-F238E27FC236}">
                <a16:creationId xmlns:a16="http://schemas.microsoft.com/office/drawing/2014/main" id="{9E65ED7D-D2FE-4B97-BABC-004286608CC4}"/>
              </a:ext>
            </a:extLst>
          </p:cNvPr>
          <p:cNvSpPr>
            <a:spLocks noGrp="1"/>
          </p:cNvSpPr>
          <p:nvPr>
            <p:ph type="sldNum" sz="quarter" idx="12"/>
          </p:nvPr>
        </p:nvSpPr>
        <p:spPr/>
        <p:txBody>
          <a:bodyPr/>
          <a:lstStyle/>
          <a:p>
            <a:fld id="{4EF6FBF6-7ABC-4242-9CEE-9E0D204F2DC1}" type="slidenum">
              <a:rPr lang="cs-CZ" smtClean="0">
                <a:solidFill>
                  <a:schemeClr val="bg1"/>
                </a:solidFill>
              </a:rPr>
              <a:t>17</a:t>
            </a:fld>
            <a:endParaRPr lang="cs-CZ" dirty="0">
              <a:solidFill>
                <a:schemeClr val="bg1"/>
              </a:solidFill>
            </a:endParaRPr>
          </a:p>
        </p:txBody>
      </p:sp>
    </p:spTree>
    <p:extLst>
      <p:ext uri="{BB962C8B-B14F-4D97-AF65-F5344CB8AC3E}">
        <p14:creationId xmlns:p14="http://schemas.microsoft.com/office/powerpoint/2010/main" val="19159220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986518"/>
            <a:ext cx="8291264" cy="4178786"/>
          </a:xfrm>
        </p:spPr>
        <p:txBody>
          <a:bodyPr>
            <a:noAutofit/>
          </a:bodyPr>
          <a:lstStyle/>
          <a:p>
            <a:pPr lvl="1">
              <a:buFont typeface="Wingdings" panose="05000000000000000000" pitchFamily="2" charset="2"/>
              <a:buChar char="v"/>
            </a:pPr>
            <a:endParaRPr lang="cs-CZ" sz="1200" b="1" dirty="0">
              <a:solidFill>
                <a:schemeClr val="tx2"/>
              </a:solidFill>
            </a:endParaRPr>
          </a:p>
          <a:p>
            <a:endParaRPr lang="cs-CZ" sz="1200" dirty="0"/>
          </a:p>
          <a:p>
            <a:endParaRPr lang="cs-CZ" sz="1200" dirty="0"/>
          </a:p>
          <a:p>
            <a:endParaRPr lang="cs-CZ" sz="1200" dirty="0"/>
          </a:p>
          <a:p>
            <a:pPr marL="228600" indent="-228600" algn="just">
              <a:buFont typeface="+mj-lt"/>
              <a:buAutoNum type="arabicPeriod"/>
            </a:pPr>
            <a:r>
              <a:rPr lang="cs-CZ" sz="1400" dirty="0"/>
              <a:t>Za </a:t>
            </a:r>
            <a:r>
              <a:rPr lang="cs-CZ" sz="1400" b="1" dirty="0"/>
              <a:t>nadměrné vyrovnání </a:t>
            </a:r>
            <a:r>
              <a:rPr lang="cs-CZ" sz="1400" dirty="0"/>
              <a:t>se považuje: </a:t>
            </a:r>
          </a:p>
          <a:p>
            <a:pPr marL="628650" lvl="1" indent="-228600" algn="just">
              <a:buFont typeface="+mj-lt"/>
              <a:buAutoNum type="alphaLcParenR"/>
            </a:pPr>
            <a:r>
              <a:rPr lang="cs-CZ" sz="1400" dirty="0"/>
              <a:t>nezajistí-li poskytovatel sociální služby rozsah sociální služby ve veřejnoprávní smlouvě a v Pověření, tzn., nesplní-li stanovené minimální hodnoty plnění závazných indikátorů – podrobně upraveno v odstavci 2 tohoto článku, </a:t>
            </a:r>
          </a:p>
          <a:p>
            <a:pPr marL="628650" lvl="1" indent="-228600" algn="just">
              <a:buFont typeface="+mj-lt"/>
              <a:buAutoNum type="alphaLcParenR"/>
            </a:pPr>
            <a:r>
              <a:rPr lang="cs-CZ" sz="1400" dirty="0"/>
              <a:t>kladná výše rozdílu mezi skutečně dosaženými výnosy a prokazatelnými náklady vzniklými v souvislosti se zajištěním sociální služby v souladu s Pověřením a veřejnoprávní smlouvou o poskytnutí finanční podpory na poskytování sociálních služeb – podrobně upraveno v odstavci 3 tohoto článku. </a:t>
            </a: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lvl="1">
              <a:buFont typeface="Wingdings" panose="05000000000000000000" pitchFamily="2" charset="2"/>
              <a:buChar char="v"/>
            </a:pPr>
            <a:endParaRPr lang="cs-CZ" sz="1400" b="1" dirty="0">
              <a:solidFill>
                <a:schemeClr val="tx2"/>
              </a:solidFill>
            </a:endParaRPr>
          </a:p>
          <a:p>
            <a:pPr marL="0" indent="0">
              <a:buNone/>
            </a:pPr>
            <a:endParaRPr lang="cs-CZ" sz="1600" b="1" dirty="0">
              <a:solidFill>
                <a:srgbClr val="01994A"/>
              </a:solidFill>
            </a:endParaRP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861774"/>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Úprava sankčních podmínek</a:t>
            </a:r>
            <a:endParaRPr lang="cs-CZ" dirty="0">
              <a:solidFill>
                <a:srgbClr val="00B050"/>
              </a:solidFill>
            </a:endParaRPr>
          </a:p>
        </p:txBody>
      </p:sp>
      <p:sp>
        <p:nvSpPr>
          <p:cNvPr id="4" name="Zástupný symbol pro číslo snímku 3">
            <a:extLst>
              <a:ext uri="{FF2B5EF4-FFF2-40B4-BE49-F238E27FC236}">
                <a16:creationId xmlns:a16="http://schemas.microsoft.com/office/drawing/2014/main" id="{BAA8465F-D965-472C-9B7B-89A50D533BE1}"/>
              </a:ext>
            </a:extLst>
          </p:cNvPr>
          <p:cNvSpPr>
            <a:spLocks noGrp="1"/>
          </p:cNvSpPr>
          <p:nvPr>
            <p:ph type="sldNum" sz="quarter" idx="12"/>
          </p:nvPr>
        </p:nvSpPr>
        <p:spPr/>
        <p:txBody>
          <a:bodyPr/>
          <a:lstStyle/>
          <a:p>
            <a:fld id="{4EF6FBF6-7ABC-4242-9CEE-9E0D204F2DC1}" type="slidenum">
              <a:rPr lang="cs-CZ" smtClean="0">
                <a:solidFill>
                  <a:schemeClr val="bg1"/>
                </a:solidFill>
              </a:rPr>
              <a:t>18</a:t>
            </a:fld>
            <a:endParaRPr lang="cs-CZ" dirty="0">
              <a:solidFill>
                <a:schemeClr val="bg1"/>
              </a:solidFill>
            </a:endParaRPr>
          </a:p>
        </p:txBody>
      </p:sp>
    </p:spTree>
    <p:extLst>
      <p:ext uri="{BB962C8B-B14F-4D97-AF65-F5344CB8AC3E}">
        <p14:creationId xmlns:p14="http://schemas.microsoft.com/office/powerpoint/2010/main" val="9167621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986518"/>
            <a:ext cx="8291264" cy="4178786"/>
          </a:xfrm>
        </p:spPr>
        <p:txBody>
          <a:bodyPr>
            <a:noAutofit/>
          </a:bodyPr>
          <a:lstStyle/>
          <a:p>
            <a:pPr marL="57150" indent="0" algn="just">
              <a:buNone/>
            </a:pPr>
            <a:endParaRPr lang="cs-CZ" sz="1500" dirty="0"/>
          </a:p>
          <a:p>
            <a:pPr marL="57150" indent="0" algn="just">
              <a:buNone/>
            </a:pPr>
            <a:r>
              <a:rPr lang="cs-CZ" sz="1200" b="1" u="sng" dirty="0"/>
              <a:t>Výpočtové skupiny C a D: </a:t>
            </a:r>
          </a:p>
          <a:p>
            <a:pPr lvl="1" algn="just">
              <a:buFont typeface="+mj-lt"/>
              <a:buAutoNum type="arabicParenR"/>
            </a:pPr>
            <a:r>
              <a:rPr lang="cs-CZ" sz="1100" dirty="0"/>
              <a:t>V případě </a:t>
            </a:r>
            <a:r>
              <a:rPr lang="cs-CZ" sz="1100" b="1" dirty="0"/>
              <a:t>nesplnění stanovené hodnoty plnění indikátoru počtu lůžek ve výpočtové skupině C a D </a:t>
            </a:r>
            <a:r>
              <a:rPr lang="cs-CZ" sz="1100" dirty="0"/>
              <a:t>(se zohledněním minimální hodnoty) je poskytovatel sociálních služeb povinen vrátit poměrnou část dotace určenou dle následujícího vzorce: </a:t>
            </a:r>
          </a:p>
          <a:p>
            <a:pPr lvl="2" algn="just"/>
            <a:r>
              <a:rPr lang="cs-CZ" sz="1100" i="1" dirty="0"/>
              <a:t>(1 - vykázaná hodnota plnění indikátoru počtu lůžek v rámci Závěrečné zprávy o poskytování sociální služby / stanovená                        hodnota počtu lůžek dle Pověření snížená o toleranci ve výši 5 %) * výše poskytnuté finanční podpory</a:t>
            </a:r>
            <a:r>
              <a:rPr lang="cs-CZ" sz="1100" dirty="0"/>
              <a:t>. </a:t>
            </a:r>
          </a:p>
          <a:p>
            <a:pPr lvl="1" algn="just">
              <a:buFont typeface="+mj-lt"/>
              <a:buAutoNum type="arabicParenR"/>
            </a:pPr>
            <a:r>
              <a:rPr lang="cs-CZ" sz="1100" dirty="0"/>
              <a:t>V případě </a:t>
            </a:r>
            <a:r>
              <a:rPr lang="cs-CZ" sz="1100" b="1" dirty="0"/>
              <a:t>nesplnění stanovené minimální hodnoty plnění indikátoru </a:t>
            </a:r>
            <a:r>
              <a:rPr lang="cs-CZ" sz="1100" b="1" dirty="0" err="1"/>
              <a:t>obložnosti</a:t>
            </a:r>
            <a:r>
              <a:rPr lang="cs-CZ" sz="1100" b="1" dirty="0"/>
              <a:t> (stanoveno v tabulce 8) ve výpočtové skupině C a D </a:t>
            </a:r>
            <a:r>
              <a:rPr lang="cs-CZ" sz="1100" dirty="0"/>
              <a:t>je poskytovatel sociálních služeb povinen vrátit poměrnou část finanční podpory. </a:t>
            </a:r>
          </a:p>
          <a:p>
            <a:pPr lvl="2" algn="just"/>
            <a:r>
              <a:rPr lang="cs-CZ" sz="1100" dirty="0" err="1"/>
              <a:t>Obložností</a:t>
            </a:r>
            <a:r>
              <a:rPr lang="cs-CZ" sz="1100" dirty="0"/>
              <a:t> lůžka se myslí využití kapacity lůžek klienty u pobytových služeb v procentech za příslušné časové období (rok). </a:t>
            </a:r>
            <a:r>
              <a:rPr lang="cs-CZ" sz="1100" dirty="0" err="1"/>
              <a:t>Obložnost</a:t>
            </a:r>
            <a:r>
              <a:rPr lang="cs-CZ" sz="1100" dirty="0"/>
              <a:t> je vypočtena jako podíl ročního počtu lůžko-dnů dle uzavřených smluv a maximálního počtu lůžko-dnů v daném roce. Vzorec pro výpočet </a:t>
            </a:r>
            <a:r>
              <a:rPr lang="cs-CZ" sz="1100" dirty="0" err="1"/>
              <a:t>obložnosti</a:t>
            </a:r>
            <a:r>
              <a:rPr lang="cs-CZ" sz="1100" dirty="0"/>
              <a:t>: </a:t>
            </a:r>
          </a:p>
          <a:p>
            <a:pPr lvl="2" algn="just"/>
            <a:r>
              <a:rPr lang="cs-CZ" sz="1100" i="1" dirty="0"/>
              <a:t>Počet </a:t>
            </a:r>
            <a:r>
              <a:rPr lang="cs-CZ" sz="1100" i="1" dirty="0" err="1"/>
              <a:t>lůžkodnů</a:t>
            </a:r>
            <a:r>
              <a:rPr lang="cs-CZ" sz="1100" i="1" dirty="0"/>
              <a:t> reálně nasmlouvaných s uživateli v daném roce / maximální roční počet </a:t>
            </a:r>
            <a:r>
              <a:rPr lang="cs-CZ" sz="1100" i="1" dirty="0" err="1"/>
              <a:t>lůžkodnů</a:t>
            </a:r>
            <a:r>
              <a:rPr lang="cs-CZ" sz="1100" i="1" dirty="0"/>
              <a:t> (počet lůžek * 365) </a:t>
            </a:r>
            <a:endParaRPr lang="cs-CZ" sz="1100" dirty="0"/>
          </a:p>
          <a:p>
            <a:pPr lvl="2" algn="just"/>
            <a:r>
              <a:rPr lang="cs-CZ" sz="1100" dirty="0"/>
              <a:t>Vykázaná </a:t>
            </a:r>
            <a:r>
              <a:rPr lang="cs-CZ" sz="1100" dirty="0" err="1"/>
              <a:t>obložnost</a:t>
            </a:r>
            <a:r>
              <a:rPr lang="cs-CZ" sz="1100" dirty="0"/>
              <a:t> bude matematicky zaokrouhlena na celá čísla. </a:t>
            </a:r>
          </a:p>
          <a:p>
            <a:pPr lvl="2" algn="just"/>
            <a:r>
              <a:rPr lang="cs-CZ" sz="1100" dirty="0"/>
              <a:t>V případě vykázané nižší míry skutečné </a:t>
            </a:r>
            <a:r>
              <a:rPr lang="cs-CZ" sz="1100" dirty="0" err="1"/>
              <a:t>obložnosti</a:t>
            </a:r>
            <a:r>
              <a:rPr lang="cs-CZ" sz="1100" dirty="0"/>
              <a:t> než je uvedeno v tabulce 8 Pravidel za příslušný rok poskytovatel dané sociální služby vrací alikvotní podíl poskytnuté finanční podpory připadající na neobsazená lůžka. </a:t>
            </a:r>
          </a:p>
          <a:p>
            <a:pPr lvl="2" algn="just"/>
            <a:r>
              <a:rPr lang="cs-CZ" sz="1100" dirty="0"/>
              <a:t>Při výpočtu alikvotního podílu poskytnuté finanční podpory připadající na neobsazená lůžka bude vyčísleno, o kolik % je skutečně vykázaná hodnota pod stanovenou hodnotou (zaokrouhlení na 1 desetinné místo). Takto vypočtené % tvoří podíl vratky finanční podpory. Vratka se zaokrouhlí na tisíce Kč směrem dolů. </a:t>
            </a:r>
          </a:p>
          <a:p>
            <a:pPr marL="914400" lvl="2" indent="0" algn="just">
              <a:buNone/>
            </a:pPr>
            <a:endParaRPr lang="cs-CZ" sz="1100" b="1" dirty="0"/>
          </a:p>
          <a:p>
            <a:pPr lvl="1">
              <a:buFont typeface="Wingdings" panose="05000000000000000000" pitchFamily="2" charset="2"/>
              <a:buChar char="v"/>
            </a:pPr>
            <a:endParaRPr lang="cs-CZ" sz="1400" b="1" dirty="0">
              <a:solidFill>
                <a:schemeClr val="tx2"/>
              </a:solidFill>
            </a:endParaRPr>
          </a:p>
          <a:p>
            <a:pPr marL="0" indent="0">
              <a:buNone/>
            </a:pPr>
            <a:endParaRPr lang="cs-CZ" sz="1600" b="1" dirty="0">
              <a:solidFill>
                <a:srgbClr val="01994A"/>
              </a:solidFill>
            </a:endParaRP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1038746"/>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Úprava sankčních podmínek </a:t>
            </a:r>
            <a:endParaRPr lang="cs-CZ" dirty="0"/>
          </a:p>
          <a:p>
            <a:pPr algn="ctr"/>
            <a:r>
              <a:rPr lang="cs-CZ" sz="1150" b="1" dirty="0"/>
              <a:t>nezajistí-li poskytovatel sociální služby rozsah sociální služby ve veřejnoprávní smlouvě a v Pověření</a:t>
            </a:r>
            <a:endParaRPr lang="cs-CZ" dirty="0">
              <a:solidFill>
                <a:srgbClr val="00B050"/>
              </a:solidFill>
            </a:endParaRPr>
          </a:p>
        </p:txBody>
      </p:sp>
      <p:sp>
        <p:nvSpPr>
          <p:cNvPr id="6" name="Zástupný symbol pro číslo snímku 5">
            <a:extLst>
              <a:ext uri="{FF2B5EF4-FFF2-40B4-BE49-F238E27FC236}">
                <a16:creationId xmlns:a16="http://schemas.microsoft.com/office/drawing/2014/main" id="{D0C5768C-E6A0-4A9E-9152-27FF83D86844}"/>
              </a:ext>
            </a:extLst>
          </p:cNvPr>
          <p:cNvSpPr>
            <a:spLocks noGrp="1"/>
          </p:cNvSpPr>
          <p:nvPr>
            <p:ph type="sldNum" sz="quarter" idx="12"/>
          </p:nvPr>
        </p:nvSpPr>
        <p:spPr/>
        <p:txBody>
          <a:bodyPr/>
          <a:lstStyle/>
          <a:p>
            <a:fld id="{4EF6FBF6-7ABC-4242-9CEE-9E0D204F2DC1}" type="slidenum">
              <a:rPr lang="cs-CZ" smtClean="0">
                <a:solidFill>
                  <a:schemeClr val="bg1"/>
                </a:solidFill>
              </a:rPr>
              <a:t>19</a:t>
            </a:fld>
            <a:endParaRPr lang="cs-CZ" dirty="0">
              <a:solidFill>
                <a:schemeClr val="bg1"/>
              </a:solidFill>
            </a:endParaRPr>
          </a:p>
        </p:txBody>
      </p:sp>
    </p:spTree>
    <p:extLst>
      <p:ext uri="{BB962C8B-B14F-4D97-AF65-F5344CB8AC3E}">
        <p14:creationId xmlns:p14="http://schemas.microsoft.com/office/powerpoint/2010/main" val="2327231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862" y="1986518"/>
            <a:ext cx="8291264" cy="4178786"/>
          </a:xfrm>
        </p:spPr>
        <p:txBody>
          <a:bodyPr>
            <a:noAutofit/>
          </a:bodyPr>
          <a:lstStyle/>
          <a:p>
            <a:pPr marL="457200" lvl="1" indent="0" algn="ctr">
              <a:buNone/>
            </a:pPr>
            <a:endParaRPr lang="cs-CZ" sz="1100" b="1" u="sng" dirty="0"/>
          </a:p>
          <a:p>
            <a:pPr marL="457200" lvl="1" indent="0" algn="ctr">
              <a:buNone/>
            </a:pPr>
            <a:endParaRPr lang="cs-CZ" sz="1100" b="1" u="sng" dirty="0"/>
          </a:p>
          <a:p>
            <a:pPr marL="457200" lvl="1" indent="0" algn="ctr">
              <a:buNone/>
            </a:pPr>
            <a:r>
              <a:rPr lang="cs-CZ" sz="1100" b="1" u="sng" dirty="0"/>
              <a:t>TABULKA MINIMÁLNÍ PRŮMĚRNÉ ROČNÍ OBLOŽNOSTI – ZMĚNY</a:t>
            </a:r>
          </a:p>
          <a:p>
            <a:pPr marL="457200" lvl="1" indent="0" algn="ctr">
              <a:buNone/>
            </a:pPr>
            <a:endParaRPr lang="cs-CZ" sz="1100" b="1" u="sng" dirty="0"/>
          </a:p>
          <a:p>
            <a:pPr marL="457200" lvl="1" indent="0" algn="ctr">
              <a:buNone/>
            </a:pPr>
            <a:endParaRPr lang="cs-CZ" sz="1100" b="1" u="sng" dirty="0"/>
          </a:p>
          <a:p>
            <a:pPr marL="457200" lvl="1" indent="0" algn="ctr">
              <a:buNone/>
            </a:pPr>
            <a:endParaRPr lang="cs-CZ" sz="1100" b="1" u="sng" dirty="0"/>
          </a:p>
          <a:p>
            <a:pPr marL="457200" lvl="1" indent="0" algn="ctr">
              <a:buNone/>
            </a:pPr>
            <a:endParaRPr lang="cs-CZ" sz="1100" b="1" u="sng" dirty="0"/>
          </a:p>
          <a:p>
            <a:pPr marL="457200" lvl="1" indent="0" algn="ctr">
              <a:buNone/>
            </a:pPr>
            <a:endParaRPr lang="cs-CZ" sz="1100" b="1" u="sng" dirty="0"/>
          </a:p>
          <a:p>
            <a:pPr marL="457200" lvl="1" indent="0" algn="ctr">
              <a:buNone/>
            </a:pPr>
            <a:endParaRPr lang="cs-CZ" sz="1100" b="1" u="sng" dirty="0"/>
          </a:p>
          <a:p>
            <a:pPr marL="457200" lvl="1" indent="0" algn="ctr">
              <a:buNone/>
            </a:pPr>
            <a:endParaRPr lang="cs-CZ" sz="1100" b="1" u="sng" dirty="0"/>
          </a:p>
          <a:p>
            <a:pPr marL="457200" lvl="1" indent="0" algn="ctr">
              <a:buNone/>
            </a:pPr>
            <a:endParaRPr lang="cs-CZ" sz="1100" b="1" u="sng" dirty="0"/>
          </a:p>
          <a:p>
            <a:pPr marL="457200" lvl="1" indent="0" algn="ctr">
              <a:buNone/>
            </a:pPr>
            <a:endParaRPr lang="cs-CZ" sz="1100" b="1" u="sng" dirty="0"/>
          </a:p>
          <a:p>
            <a:pPr marL="457200" lvl="1" indent="0" algn="ctr">
              <a:buNone/>
            </a:pPr>
            <a:endParaRPr lang="cs-CZ" sz="1100" b="1" u="sng" dirty="0"/>
          </a:p>
          <a:p>
            <a:pPr marL="57150" indent="0" algn="just">
              <a:buNone/>
            </a:pPr>
            <a:r>
              <a:rPr lang="cs-CZ" sz="1100" dirty="0"/>
              <a:t>3)  V případě </a:t>
            </a:r>
            <a:r>
              <a:rPr lang="cs-CZ" sz="1100" b="1" dirty="0"/>
              <a:t>nesplnění stanovené hodnoty plnění indikátoru počtu lůžek a zároveň nesplnění stanovené minimální hodnoty </a:t>
            </a:r>
            <a:r>
              <a:rPr lang="cs-CZ" sz="1100" b="1" dirty="0" err="1"/>
              <a:t>obložnosti</a:t>
            </a:r>
            <a:r>
              <a:rPr lang="cs-CZ" sz="1100" b="1" dirty="0"/>
              <a:t> ve výpočtové skupině C a D </a:t>
            </a:r>
            <a:r>
              <a:rPr lang="cs-CZ" sz="1100" dirty="0"/>
              <a:t>je příjemce povinen vrátit poměrnou část dotace určenou postupem dle stanovení sankce počtu lůžek, postup dle výpočtu sankce </a:t>
            </a:r>
            <a:r>
              <a:rPr lang="cs-CZ" sz="1100" dirty="0" err="1"/>
              <a:t>obložnosti</a:t>
            </a:r>
            <a:r>
              <a:rPr lang="cs-CZ" sz="1100" dirty="0"/>
              <a:t> se neuplatní. </a:t>
            </a:r>
          </a:p>
          <a:p>
            <a:pPr marL="457200" lvl="1" indent="0" algn="ctr">
              <a:buNone/>
            </a:pPr>
            <a:endParaRPr lang="cs-CZ" sz="1100" b="1" u="sng" dirty="0"/>
          </a:p>
          <a:p>
            <a:pPr marL="457200" lvl="1" indent="0" algn="ctr">
              <a:buNone/>
            </a:pPr>
            <a:endParaRPr lang="cs-CZ" sz="1100" b="1" u="sng" dirty="0"/>
          </a:p>
          <a:p>
            <a:pPr marL="457200" lvl="1" indent="0" algn="ctr">
              <a:buNone/>
            </a:pPr>
            <a:endParaRPr lang="cs-CZ" sz="1100" b="1" u="sng" dirty="0"/>
          </a:p>
          <a:p>
            <a:pPr marL="457200" lvl="1" indent="0" algn="ctr">
              <a:buNone/>
            </a:pPr>
            <a:endParaRPr lang="cs-CZ" sz="1100" b="1" u="sng" dirty="0"/>
          </a:p>
          <a:p>
            <a:pPr marL="457200" lvl="1" indent="0" algn="ctr">
              <a:buNone/>
            </a:pPr>
            <a:endParaRPr lang="cs-CZ" sz="1100" b="1" u="sng" dirty="0"/>
          </a:p>
          <a:p>
            <a:pPr marL="457200" lvl="1" indent="0" algn="ctr">
              <a:buNone/>
            </a:pPr>
            <a:endParaRPr lang="cs-CZ" sz="1100" b="1" u="sng" dirty="0"/>
          </a:p>
          <a:p>
            <a:pPr marL="457200" lvl="1" indent="0" algn="ctr">
              <a:buNone/>
            </a:pPr>
            <a:endParaRPr lang="cs-CZ" sz="1100" b="1" u="sng" dirty="0"/>
          </a:p>
          <a:p>
            <a:pPr marL="457200" lvl="1" indent="0" algn="ctr">
              <a:buNone/>
            </a:pPr>
            <a:endParaRPr lang="cs-CZ" sz="1100" b="1" u="sng" dirty="0"/>
          </a:p>
          <a:p>
            <a:pPr lvl="1">
              <a:buFont typeface="Wingdings" panose="05000000000000000000" pitchFamily="2" charset="2"/>
              <a:buChar char="v"/>
            </a:pPr>
            <a:endParaRPr lang="cs-CZ" sz="1400" b="1" dirty="0">
              <a:solidFill>
                <a:schemeClr val="tx2"/>
              </a:solidFill>
            </a:endParaRPr>
          </a:p>
          <a:p>
            <a:pPr marL="0" indent="0">
              <a:buNone/>
            </a:pPr>
            <a:endParaRPr lang="cs-CZ" sz="1600" b="1" dirty="0">
              <a:solidFill>
                <a:srgbClr val="01994A"/>
              </a:solidFill>
            </a:endParaRP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1046440"/>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Úprava sankčních podmínek </a:t>
            </a:r>
            <a:endParaRPr lang="cs-CZ" dirty="0"/>
          </a:p>
          <a:p>
            <a:pPr algn="ctr"/>
            <a:r>
              <a:rPr lang="cs-CZ" sz="1150" b="1" dirty="0"/>
              <a:t>nezajistí-li poskytovatel sociální služby rozsah sociální služby ve veřejnoprávní smlouvě a v Pověření</a:t>
            </a:r>
            <a:endParaRPr lang="cs-CZ" sz="1150" dirty="0">
              <a:solidFill>
                <a:srgbClr val="00B050"/>
              </a:solidFill>
            </a:endParaRPr>
          </a:p>
        </p:txBody>
      </p:sp>
      <p:graphicFrame>
        <p:nvGraphicFramePr>
          <p:cNvPr id="5" name="Tabulka 4">
            <a:extLst>
              <a:ext uri="{FF2B5EF4-FFF2-40B4-BE49-F238E27FC236}">
                <a16:creationId xmlns:a16="http://schemas.microsoft.com/office/drawing/2014/main" id="{8443A02D-BBB9-4498-AC8E-9CA87B306BD6}"/>
              </a:ext>
            </a:extLst>
          </p:cNvPr>
          <p:cNvGraphicFramePr>
            <a:graphicFrameLocks noGrp="1"/>
          </p:cNvGraphicFramePr>
          <p:nvPr>
            <p:extLst>
              <p:ext uri="{D42A27DB-BD31-4B8C-83A1-F6EECF244321}">
                <p14:modId xmlns:p14="http://schemas.microsoft.com/office/powerpoint/2010/main" val="3020064278"/>
              </p:ext>
            </p:extLst>
          </p:nvPr>
        </p:nvGraphicFramePr>
        <p:xfrm>
          <a:off x="457862" y="2736369"/>
          <a:ext cx="8291264" cy="1611403"/>
        </p:xfrm>
        <a:graphic>
          <a:graphicData uri="http://schemas.openxmlformats.org/drawingml/2006/table">
            <a:tbl>
              <a:tblPr firstRow="1" bandRow="1">
                <a:tableStyleId>{5C22544A-7EE6-4342-B048-85BDC9FD1C3A}</a:tableStyleId>
              </a:tblPr>
              <a:tblGrid>
                <a:gridCol w="4145632">
                  <a:extLst>
                    <a:ext uri="{9D8B030D-6E8A-4147-A177-3AD203B41FA5}">
                      <a16:colId xmlns:a16="http://schemas.microsoft.com/office/drawing/2014/main" val="762544492"/>
                    </a:ext>
                  </a:extLst>
                </a:gridCol>
                <a:gridCol w="4145632">
                  <a:extLst>
                    <a:ext uri="{9D8B030D-6E8A-4147-A177-3AD203B41FA5}">
                      <a16:colId xmlns:a16="http://schemas.microsoft.com/office/drawing/2014/main" val="3870665309"/>
                    </a:ext>
                  </a:extLst>
                </a:gridCol>
              </a:tblGrid>
              <a:tr h="40459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400" b="1" i="0" u="none" strike="noStrike" kern="1200" baseline="0" dirty="0">
                          <a:solidFill>
                            <a:schemeClr val="lt1"/>
                          </a:solidFill>
                          <a:latin typeface="+mn-lt"/>
                          <a:ea typeface="+mn-ea"/>
                          <a:cs typeface="+mn-cs"/>
                        </a:rPr>
                        <a:t>Druh služby </a:t>
                      </a:r>
                      <a:endParaRPr lang="cs-CZ"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400" b="1" i="0" u="none" strike="noStrike" kern="1200" baseline="0" dirty="0">
                          <a:solidFill>
                            <a:schemeClr val="lt1"/>
                          </a:solidFill>
                          <a:latin typeface="+mn-lt"/>
                          <a:ea typeface="+mn-ea"/>
                          <a:cs typeface="+mn-cs"/>
                        </a:rPr>
                        <a:t>Stanovená minimální průměrná roční </a:t>
                      </a:r>
                      <a:r>
                        <a:rPr lang="cs-CZ" sz="1400" b="1" i="0" u="none" strike="noStrike" kern="1200" baseline="0" dirty="0" err="1">
                          <a:solidFill>
                            <a:schemeClr val="lt1"/>
                          </a:solidFill>
                          <a:latin typeface="+mn-lt"/>
                          <a:ea typeface="+mn-ea"/>
                          <a:cs typeface="+mn-cs"/>
                        </a:rPr>
                        <a:t>obložnost</a:t>
                      </a:r>
                      <a:r>
                        <a:rPr lang="cs-CZ" sz="1400" b="1" i="0" u="none" strike="noStrike" kern="1200" baseline="0" dirty="0">
                          <a:solidFill>
                            <a:schemeClr val="lt1"/>
                          </a:solidFill>
                          <a:latin typeface="+mn-lt"/>
                          <a:ea typeface="+mn-ea"/>
                          <a:cs typeface="+mn-cs"/>
                        </a:rPr>
                        <a:t> lůžek </a:t>
                      </a:r>
                      <a:r>
                        <a:rPr lang="cs-CZ" sz="1400" b="0" i="0" u="none" strike="noStrike" kern="1200" baseline="0" dirty="0">
                          <a:solidFill>
                            <a:schemeClr val="lt1"/>
                          </a:solidFill>
                          <a:latin typeface="+mn-lt"/>
                          <a:ea typeface="+mn-ea"/>
                          <a:cs typeface="+mn-cs"/>
                        </a:rPr>
                        <a:t>	</a:t>
                      </a:r>
                      <a:endParaRPr lang="cs-CZ" sz="1400" dirty="0"/>
                    </a:p>
                  </a:txBody>
                  <a:tcPr/>
                </a:tc>
                <a:extLst>
                  <a:ext uri="{0D108BD9-81ED-4DB2-BD59-A6C34878D82A}">
                    <a16:rowId xmlns:a16="http://schemas.microsoft.com/office/drawing/2014/main" val="3655723990"/>
                  </a:ext>
                </a:extLst>
              </a:tr>
              <a:tr h="3600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100" b="0" i="0" u="none" strike="noStrike" kern="1200" baseline="0" dirty="0">
                          <a:solidFill>
                            <a:schemeClr val="bg1"/>
                          </a:solidFill>
                          <a:latin typeface="+mn-lt"/>
                          <a:ea typeface="+mn-ea"/>
                          <a:cs typeface="+mn-cs"/>
                        </a:rPr>
                        <a:t>domovy pro osoby se zdravotním postižením </a:t>
                      </a:r>
                      <a:endParaRPr lang="cs-CZ" sz="1100" dirty="0">
                        <a:solidFill>
                          <a:schemeClr val="bg1"/>
                        </a:solidFill>
                      </a:endParaRPr>
                    </a:p>
                  </a:txBody>
                  <a:tcPr>
                    <a:solidFill>
                      <a:srgbClr val="01994A"/>
                    </a:solidFill>
                  </a:tcPr>
                </a:tc>
                <a:tc>
                  <a:txBody>
                    <a:bodyPr/>
                    <a:lstStyle/>
                    <a:p>
                      <a:r>
                        <a:rPr lang="cs-CZ" sz="1100" dirty="0">
                          <a:solidFill>
                            <a:schemeClr val="bg1"/>
                          </a:solidFill>
                        </a:rPr>
                        <a:t>min 95 %</a:t>
                      </a:r>
                    </a:p>
                  </a:txBody>
                  <a:tcPr>
                    <a:solidFill>
                      <a:srgbClr val="01994A"/>
                    </a:solidFill>
                  </a:tcPr>
                </a:tc>
                <a:extLst>
                  <a:ext uri="{0D108BD9-81ED-4DB2-BD59-A6C34878D82A}">
                    <a16:rowId xmlns:a16="http://schemas.microsoft.com/office/drawing/2014/main" val="1486491010"/>
                  </a:ext>
                </a:extLst>
              </a:tr>
              <a:tr h="36236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100" b="0" i="0" u="none" strike="noStrike" kern="1200" baseline="0" dirty="0">
                          <a:solidFill>
                            <a:schemeClr val="bg1"/>
                          </a:solidFill>
                          <a:latin typeface="+mn-lt"/>
                          <a:ea typeface="+mn-ea"/>
                          <a:cs typeface="+mn-cs"/>
                        </a:rPr>
                        <a:t>domovy pro seniory </a:t>
                      </a:r>
                      <a:endParaRPr lang="cs-CZ" sz="1100" dirty="0">
                        <a:solidFill>
                          <a:schemeClr val="bg1"/>
                        </a:solidFill>
                      </a:endParaRPr>
                    </a:p>
                  </a:txBody>
                  <a:tcPr>
                    <a:solidFill>
                      <a:srgbClr val="01994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100" dirty="0">
                          <a:solidFill>
                            <a:schemeClr val="bg1"/>
                          </a:solidFill>
                        </a:rPr>
                        <a:t>min 95 %</a:t>
                      </a:r>
                    </a:p>
                  </a:txBody>
                  <a:tcPr>
                    <a:solidFill>
                      <a:srgbClr val="01994A"/>
                    </a:solidFill>
                  </a:tcPr>
                </a:tc>
                <a:extLst>
                  <a:ext uri="{0D108BD9-81ED-4DB2-BD59-A6C34878D82A}">
                    <a16:rowId xmlns:a16="http://schemas.microsoft.com/office/drawing/2014/main" val="90113642"/>
                  </a:ext>
                </a:extLst>
              </a:tr>
              <a:tr h="370840">
                <a:tc>
                  <a:txBody>
                    <a:bodyPr/>
                    <a:lstStyle/>
                    <a:p>
                      <a:r>
                        <a:rPr lang="cs-CZ" sz="1100" dirty="0">
                          <a:solidFill>
                            <a:schemeClr val="bg1"/>
                          </a:solidFill>
                        </a:rPr>
                        <a:t>domovy se zvláštním režimem</a:t>
                      </a:r>
                    </a:p>
                  </a:txBody>
                  <a:tcPr>
                    <a:solidFill>
                      <a:srgbClr val="01994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100" dirty="0">
                          <a:solidFill>
                            <a:schemeClr val="bg1"/>
                          </a:solidFill>
                        </a:rPr>
                        <a:t>min 95 %</a:t>
                      </a:r>
                    </a:p>
                  </a:txBody>
                  <a:tcPr>
                    <a:solidFill>
                      <a:srgbClr val="01994A"/>
                    </a:solidFill>
                  </a:tcPr>
                </a:tc>
                <a:extLst>
                  <a:ext uri="{0D108BD9-81ED-4DB2-BD59-A6C34878D82A}">
                    <a16:rowId xmlns:a16="http://schemas.microsoft.com/office/drawing/2014/main" val="2714166252"/>
                  </a:ext>
                </a:extLst>
              </a:tr>
            </a:tbl>
          </a:graphicData>
        </a:graphic>
      </p:graphicFrame>
      <p:sp>
        <p:nvSpPr>
          <p:cNvPr id="4" name="Zástupný symbol pro číslo snímku 3">
            <a:extLst>
              <a:ext uri="{FF2B5EF4-FFF2-40B4-BE49-F238E27FC236}">
                <a16:creationId xmlns:a16="http://schemas.microsoft.com/office/drawing/2014/main" id="{3A0D291E-7E6B-427F-AE8E-CBB77786DC38}"/>
              </a:ext>
            </a:extLst>
          </p:cNvPr>
          <p:cNvSpPr>
            <a:spLocks noGrp="1"/>
          </p:cNvSpPr>
          <p:nvPr>
            <p:ph type="sldNum" sz="quarter" idx="12"/>
          </p:nvPr>
        </p:nvSpPr>
        <p:spPr/>
        <p:txBody>
          <a:bodyPr/>
          <a:lstStyle/>
          <a:p>
            <a:fld id="{4EF6FBF6-7ABC-4242-9CEE-9E0D204F2DC1}" type="slidenum">
              <a:rPr lang="cs-CZ" smtClean="0">
                <a:solidFill>
                  <a:schemeClr val="bg1"/>
                </a:solidFill>
              </a:rPr>
              <a:t>20</a:t>
            </a:fld>
            <a:endParaRPr lang="cs-CZ" dirty="0">
              <a:solidFill>
                <a:schemeClr val="bg1"/>
              </a:solidFill>
            </a:endParaRPr>
          </a:p>
        </p:txBody>
      </p:sp>
    </p:spTree>
    <p:extLst>
      <p:ext uri="{BB962C8B-B14F-4D97-AF65-F5344CB8AC3E}">
        <p14:creationId xmlns:p14="http://schemas.microsoft.com/office/powerpoint/2010/main" val="4992314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986518"/>
            <a:ext cx="8291264" cy="4178786"/>
          </a:xfrm>
        </p:spPr>
        <p:txBody>
          <a:bodyPr>
            <a:noAutofit/>
          </a:bodyPr>
          <a:lstStyle/>
          <a:p>
            <a:pPr marL="0" indent="0">
              <a:buNone/>
            </a:pPr>
            <a:endParaRPr lang="cs-CZ" sz="1100" dirty="0"/>
          </a:p>
          <a:p>
            <a:pPr marL="0" indent="0">
              <a:buNone/>
            </a:pPr>
            <a:endParaRPr lang="cs-CZ" sz="1200" b="1" u="sng" dirty="0"/>
          </a:p>
          <a:p>
            <a:pPr marL="0" indent="0">
              <a:buNone/>
            </a:pPr>
            <a:r>
              <a:rPr lang="cs-CZ" sz="1200" b="1" u="sng" dirty="0"/>
              <a:t>Výpočtové skupiny A </a:t>
            </a:r>
            <a:r>
              <a:rPr lang="cs-CZ" sz="1200" b="1" u="sng" dirty="0" err="1"/>
              <a:t>a</a:t>
            </a:r>
            <a:r>
              <a:rPr lang="cs-CZ" sz="1200" b="1" u="sng" dirty="0"/>
              <a:t> B:</a:t>
            </a:r>
          </a:p>
          <a:p>
            <a:endParaRPr lang="cs-CZ" sz="1200" dirty="0"/>
          </a:p>
          <a:p>
            <a:pPr marL="0" indent="0" algn="just">
              <a:buNone/>
            </a:pPr>
            <a:r>
              <a:rPr lang="cs-CZ" sz="1200" dirty="0"/>
              <a:t>1)  v případě </a:t>
            </a:r>
            <a:r>
              <a:rPr lang="cs-CZ" sz="1200" b="1" dirty="0"/>
              <a:t>nesplnění stanovené minimální hodnoty plnění indikátoru výkonnosti ve výpočtové skupině A </a:t>
            </a:r>
            <a:r>
              <a:rPr lang="cs-CZ" sz="1200" b="1" dirty="0" err="1"/>
              <a:t>a</a:t>
            </a:r>
            <a:r>
              <a:rPr lang="cs-CZ" sz="1200" b="1" dirty="0"/>
              <a:t> B</a:t>
            </a:r>
            <a:r>
              <a:rPr lang="cs-CZ" sz="1200" dirty="0"/>
              <a:t>, která byla pro příslušný kalendářní rok stanovena jako jedno ze „Základních kritérií pro vstup sociální služby do Základní sítě JMK“ (dále jen vstup do Základní sítě) je poskytovatel sociálních služeb povinen vrátit poměrnou část finanční podpory (dotace).</a:t>
            </a:r>
          </a:p>
          <a:p>
            <a:pPr algn="just"/>
            <a:r>
              <a:rPr lang="cs-CZ" sz="1200" dirty="0"/>
              <a:t>Výkonností se rozumí podíl přímé práce s klienty (vyjádřené </a:t>
            </a:r>
            <a:r>
              <a:rPr lang="cs-CZ" sz="1200" dirty="0" err="1"/>
              <a:t>osobohodinami</a:t>
            </a:r>
            <a:r>
              <a:rPr lang="cs-CZ" sz="1200" dirty="0"/>
              <a:t>/ přepočtenými intervencemi popř. kontakty) na celkovém fondu pracovní doby v rámci 1 úvazku přímé péče dle Pravidel pro tvorbu sítě sociálních služeb v Jihomoravském kraji pro rok 2019 (resp. 2020) (dále jen Pravidla pro vstup do sítě). </a:t>
            </a:r>
          </a:p>
          <a:p>
            <a:pPr algn="just"/>
            <a:r>
              <a:rPr lang="cs-CZ" sz="1200" dirty="0"/>
              <a:t>Pro účely výpočtu výkonnosti a ověření naplnění dosažení její minimální hranice, která byla kritériem pro vstup do Základní sítě, se použije způsob výpočtu stanovený Pravidly pro vstup do sítě. </a:t>
            </a:r>
          </a:p>
          <a:p>
            <a:pPr algn="just"/>
            <a:r>
              <a:rPr lang="cs-CZ" sz="1200" dirty="0"/>
              <a:t>Výkonnost vypočítaná dle vyúčtování se zaokrouhluje matematicky na celá čísla. </a:t>
            </a:r>
          </a:p>
          <a:p>
            <a:pPr marL="0" indent="0">
              <a:buNone/>
            </a:pPr>
            <a:endParaRPr lang="cs-CZ" sz="1200" b="1" dirty="0">
              <a:solidFill>
                <a:srgbClr val="01994A"/>
              </a:solidFill>
            </a:endParaRP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1038746"/>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Úprava sankčních podmínek </a:t>
            </a:r>
            <a:endParaRPr lang="cs-CZ" dirty="0"/>
          </a:p>
          <a:p>
            <a:pPr algn="ctr"/>
            <a:r>
              <a:rPr lang="cs-CZ" sz="1150" b="1" dirty="0"/>
              <a:t>nezajistí-li poskytovatel sociální služby rozsah sociální služby ve veřejnoprávní smlouvě a v Pověření</a:t>
            </a:r>
            <a:endParaRPr lang="cs-CZ" sz="1150" dirty="0">
              <a:solidFill>
                <a:srgbClr val="00B050"/>
              </a:solidFill>
            </a:endParaRPr>
          </a:p>
        </p:txBody>
      </p:sp>
      <p:sp>
        <p:nvSpPr>
          <p:cNvPr id="5" name="Zástupný symbol pro číslo snímku 4">
            <a:extLst>
              <a:ext uri="{FF2B5EF4-FFF2-40B4-BE49-F238E27FC236}">
                <a16:creationId xmlns:a16="http://schemas.microsoft.com/office/drawing/2014/main" id="{1D163E1D-6B57-41FC-92EC-65053059918A}"/>
              </a:ext>
            </a:extLst>
          </p:cNvPr>
          <p:cNvSpPr>
            <a:spLocks noGrp="1"/>
          </p:cNvSpPr>
          <p:nvPr>
            <p:ph type="sldNum" sz="quarter" idx="12"/>
          </p:nvPr>
        </p:nvSpPr>
        <p:spPr/>
        <p:txBody>
          <a:bodyPr/>
          <a:lstStyle/>
          <a:p>
            <a:fld id="{4EF6FBF6-7ABC-4242-9CEE-9E0D204F2DC1}" type="slidenum">
              <a:rPr lang="cs-CZ" smtClean="0">
                <a:solidFill>
                  <a:schemeClr val="bg1"/>
                </a:solidFill>
              </a:rPr>
              <a:t>21</a:t>
            </a:fld>
            <a:endParaRPr lang="cs-CZ" dirty="0">
              <a:solidFill>
                <a:schemeClr val="bg1"/>
              </a:solidFill>
            </a:endParaRPr>
          </a:p>
        </p:txBody>
      </p:sp>
    </p:spTree>
    <p:extLst>
      <p:ext uri="{BB962C8B-B14F-4D97-AF65-F5344CB8AC3E}">
        <p14:creationId xmlns:p14="http://schemas.microsoft.com/office/powerpoint/2010/main" val="20835573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986518"/>
            <a:ext cx="8291264" cy="4871482"/>
          </a:xfrm>
        </p:spPr>
        <p:txBody>
          <a:bodyPr>
            <a:noAutofit/>
          </a:bodyPr>
          <a:lstStyle/>
          <a:p>
            <a:pPr marL="0" indent="0">
              <a:buNone/>
            </a:pPr>
            <a:endParaRPr lang="cs-CZ" sz="1200" b="1" u="sng" dirty="0"/>
          </a:p>
          <a:p>
            <a:pPr marL="0" indent="0">
              <a:buNone/>
            </a:pPr>
            <a:r>
              <a:rPr lang="cs-CZ" sz="1200" b="1" u="sng" dirty="0"/>
              <a:t>Výpočtové skupiny A </a:t>
            </a:r>
            <a:r>
              <a:rPr lang="cs-CZ" sz="1200" b="1" u="sng" dirty="0" err="1"/>
              <a:t>a</a:t>
            </a:r>
            <a:r>
              <a:rPr lang="cs-CZ" sz="1200" b="1" u="sng" dirty="0"/>
              <a:t> B:</a:t>
            </a:r>
          </a:p>
          <a:p>
            <a:pPr marL="0" indent="0">
              <a:buNone/>
            </a:pPr>
            <a:endParaRPr lang="cs-CZ" sz="1200" b="1" u="sng" dirty="0"/>
          </a:p>
          <a:p>
            <a:pPr algn="just"/>
            <a:r>
              <a:rPr lang="cs-CZ" sz="1100" b="1" dirty="0"/>
              <a:t>V případě kladného rozdílu </a:t>
            </a:r>
            <a:r>
              <a:rPr lang="cs-CZ" sz="1100" dirty="0"/>
              <a:t>mezi minimální hranicí výkonnosti stanovenou jako minimální pro vstup do Základní sítě a výkonností vypočítanou z </a:t>
            </a:r>
            <a:r>
              <a:rPr lang="cs-CZ" sz="1100" dirty="0" err="1"/>
              <a:t>osobohodin</a:t>
            </a:r>
            <a:r>
              <a:rPr lang="cs-CZ" sz="1100" dirty="0"/>
              <a:t> nebo přepočtených intervencí popř. kontaktů uvedených v rámci vyúčtování za kalendářní rok na počet úvazků (se zohledněnou tolerancí nenaplnění indikátoru počtu úvazků 15 %) přepočítaných na fond pracovní doby (pro účely uplatnění sankce je hodnota fondu pracovní doby na pracovníka 1840) je poskytovatel dané sociální služby povinen vrátit poměrnou část finanční podpory; viz. níže uvedený příklad. </a:t>
            </a:r>
          </a:p>
          <a:p>
            <a:pPr marL="0" indent="0" algn="just">
              <a:buNone/>
            </a:pPr>
            <a:endParaRPr lang="cs-CZ" sz="1100" dirty="0"/>
          </a:p>
          <a:p>
            <a:pPr lvl="1" algn="just">
              <a:buFont typeface="Arial" panose="020B0604020202020204" pitchFamily="34" charset="0"/>
              <a:buChar char="•"/>
            </a:pPr>
            <a:r>
              <a:rPr lang="cs-CZ" sz="1200" u="sng" dirty="0"/>
              <a:t>Příklad: </a:t>
            </a:r>
            <a:endParaRPr lang="cs-CZ" sz="1200" dirty="0"/>
          </a:p>
          <a:p>
            <a:pPr lvl="1" algn="just">
              <a:buFont typeface="Arial" panose="020B0604020202020204" pitchFamily="34" charset="0"/>
              <a:buChar char="•"/>
            </a:pPr>
            <a:r>
              <a:rPr lang="cs-CZ" sz="1100" dirty="0"/>
              <a:t>stanovená minimální hodnota výkonnosti pro vstup do Základní sítě na rok 2019 (resp. 2020) deklarovaná poskytovatelem služby jako plánovaná, tj. nejméně 50 %		</a:t>
            </a:r>
          </a:p>
          <a:p>
            <a:pPr lvl="1" algn="just">
              <a:buFont typeface="Arial" panose="020B0604020202020204" pitchFamily="34" charset="0"/>
              <a:buChar char="•"/>
            </a:pPr>
            <a:r>
              <a:rPr lang="cs-CZ" sz="1100" dirty="0"/>
              <a:t>např. počet úvazků v přímé péči dle Pověření 10 úvazků, přepočtené úvazky přímé péče s tolerancí 15 %: 10*0,85 = 8,5 úvazků v přímé péči (jako minimální pro splnění indikátoru počtu úvazků)</a:t>
            </a:r>
          </a:p>
          <a:p>
            <a:pPr lvl="1" algn="just">
              <a:buFont typeface="Arial" panose="020B0604020202020204" pitchFamily="34" charset="0"/>
              <a:buChar char="•"/>
            </a:pPr>
            <a:r>
              <a:rPr lang="cs-CZ" sz="1100" dirty="0"/>
              <a:t>vykázaná hodnota výkonnosti vyjádřená </a:t>
            </a:r>
            <a:r>
              <a:rPr lang="cs-CZ" sz="1100" dirty="0" err="1"/>
              <a:t>osobohodinami</a:t>
            </a:r>
            <a:r>
              <a:rPr lang="cs-CZ" sz="1100" dirty="0"/>
              <a:t>/ přepočtenými intervencemi popř. kontakty v rámci vyúčtování se vypočte následovně: </a:t>
            </a:r>
          </a:p>
          <a:p>
            <a:pPr lvl="2" algn="just">
              <a:buFont typeface="Courier New" panose="02070309020205020404" pitchFamily="49" charset="0"/>
              <a:buChar char="o"/>
            </a:pPr>
            <a:r>
              <a:rPr lang="cs-CZ" sz="1100" b="1" dirty="0"/>
              <a:t>výpočtová skupina B</a:t>
            </a:r>
            <a:r>
              <a:rPr lang="cs-CZ" sz="1100" dirty="0"/>
              <a:t>: např. 7500 </a:t>
            </a:r>
            <a:r>
              <a:rPr lang="cs-CZ" sz="1100" dirty="0" err="1"/>
              <a:t>osobohodin</a:t>
            </a:r>
            <a:r>
              <a:rPr lang="cs-CZ" sz="1100" dirty="0"/>
              <a:t>: 7500/(8,5*1840) → výkonnost 48 %; </a:t>
            </a:r>
          </a:p>
          <a:p>
            <a:pPr lvl="2" algn="just">
              <a:buFont typeface="Courier New" panose="02070309020205020404" pitchFamily="49" charset="0"/>
              <a:buChar char="o"/>
            </a:pPr>
            <a:r>
              <a:rPr lang="cs-CZ" sz="1100" b="1" dirty="0"/>
              <a:t>výpočtová skupina A</a:t>
            </a:r>
            <a:r>
              <a:rPr lang="cs-CZ" sz="1100" dirty="0"/>
              <a:t>: např. 16500 kontaktů a 9400 intervencí: přepočtené intervence a kontakty na hodiny: ((16500/3)+9400)/2 = 14900/2 = </a:t>
            </a:r>
            <a:r>
              <a:rPr lang="cs-CZ" sz="1100" b="1" dirty="0"/>
              <a:t>7450 hodin</a:t>
            </a:r>
            <a:r>
              <a:rPr lang="cs-CZ" sz="1100" dirty="0"/>
              <a:t>,  výkonnost dle vyúčtování 7450 /(8,5*1840) → výkonnost 47,6 % po zaokrouhlení 48 %.		 </a:t>
            </a: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1038746"/>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Úprava sankčních podmínek </a:t>
            </a:r>
            <a:endParaRPr lang="cs-CZ" dirty="0"/>
          </a:p>
          <a:p>
            <a:pPr algn="ctr"/>
            <a:r>
              <a:rPr lang="cs-CZ" sz="1150" b="1" dirty="0"/>
              <a:t>nezajistí-li poskytovatel sociální služby rozsah sociální služby ve veřejnoprávní smlouvě a v Pověření</a:t>
            </a:r>
            <a:endParaRPr lang="cs-CZ" sz="1150" dirty="0">
              <a:solidFill>
                <a:srgbClr val="00B050"/>
              </a:solidFill>
            </a:endParaRPr>
          </a:p>
        </p:txBody>
      </p:sp>
      <p:sp>
        <p:nvSpPr>
          <p:cNvPr id="4" name="Zástupný symbol pro číslo snímku 3">
            <a:extLst>
              <a:ext uri="{FF2B5EF4-FFF2-40B4-BE49-F238E27FC236}">
                <a16:creationId xmlns:a16="http://schemas.microsoft.com/office/drawing/2014/main" id="{4AB36F21-F654-46E5-903A-9071F89C3CD8}"/>
              </a:ext>
            </a:extLst>
          </p:cNvPr>
          <p:cNvSpPr>
            <a:spLocks noGrp="1"/>
          </p:cNvSpPr>
          <p:nvPr>
            <p:ph type="sldNum" sz="quarter" idx="12"/>
          </p:nvPr>
        </p:nvSpPr>
        <p:spPr/>
        <p:txBody>
          <a:bodyPr/>
          <a:lstStyle/>
          <a:p>
            <a:fld id="{4EF6FBF6-7ABC-4242-9CEE-9E0D204F2DC1}" type="slidenum">
              <a:rPr lang="cs-CZ" smtClean="0">
                <a:solidFill>
                  <a:schemeClr val="bg1"/>
                </a:solidFill>
              </a:rPr>
              <a:t>22</a:t>
            </a:fld>
            <a:endParaRPr lang="cs-CZ" dirty="0">
              <a:solidFill>
                <a:schemeClr val="bg1"/>
              </a:solidFill>
            </a:endParaRPr>
          </a:p>
        </p:txBody>
      </p:sp>
    </p:spTree>
    <p:extLst>
      <p:ext uri="{BB962C8B-B14F-4D97-AF65-F5344CB8AC3E}">
        <p14:creationId xmlns:p14="http://schemas.microsoft.com/office/powerpoint/2010/main" val="1131119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986518"/>
            <a:ext cx="8291264" cy="4871482"/>
          </a:xfrm>
        </p:spPr>
        <p:txBody>
          <a:bodyPr>
            <a:noAutofit/>
          </a:bodyPr>
          <a:lstStyle/>
          <a:p>
            <a:pPr marL="0" indent="0">
              <a:buNone/>
            </a:pPr>
            <a:endParaRPr lang="cs-CZ" sz="1200" b="1" u="sng" dirty="0"/>
          </a:p>
          <a:p>
            <a:pPr marL="0" indent="0">
              <a:buNone/>
            </a:pPr>
            <a:r>
              <a:rPr lang="cs-CZ" sz="1200" b="1" u="sng" dirty="0"/>
              <a:t>Výpočtové skupiny A </a:t>
            </a:r>
            <a:r>
              <a:rPr lang="cs-CZ" sz="1200" b="1" u="sng" dirty="0" err="1"/>
              <a:t>a</a:t>
            </a:r>
            <a:r>
              <a:rPr lang="cs-CZ" sz="1200" b="1" u="sng" dirty="0"/>
              <a:t> B:</a:t>
            </a:r>
          </a:p>
          <a:p>
            <a:pPr marL="0" indent="0">
              <a:buNone/>
            </a:pPr>
            <a:endParaRPr lang="cs-CZ" sz="1200" b="1" u="sng" dirty="0"/>
          </a:p>
          <a:p>
            <a:r>
              <a:rPr lang="cs-CZ" sz="1200" b="1" u="sng" dirty="0"/>
              <a:t>výpočet vratky finanční podpory</a:t>
            </a:r>
            <a:r>
              <a:rPr lang="cs-CZ" sz="1200" u="sng" dirty="0"/>
              <a:t>: </a:t>
            </a:r>
            <a:endParaRPr lang="cs-CZ" sz="1200" dirty="0"/>
          </a:p>
          <a:p>
            <a:pPr marL="400050" lvl="1" indent="0">
              <a:buNone/>
            </a:pPr>
            <a:r>
              <a:rPr lang="cs-CZ" sz="1200" dirty="0"/>
              <a:t>např. stanovená minimální výkonnost pro vstup do Základní sítě 50 %, vykázaná výkonnost 48 %, výše poskytnuté finanční podpory 3 000 000 Kč,</a:t>
            </a:r>
          </a:p>
          <a:p>
            <a:pPr marL="0" indent="0">
              <a:buNone/>
            </a:pPr>
            <a:endParaRPr lang="cs-CZ" sz="1200" dirty="0"/>
          </a:p>
          <a:p>
            <a:pPr marL="400050" lvl="1" indent="0">
              <a:buNone/>
            </a:pPr>
            <a:r>
              <a:rPr lang="cs-CZ" sz="1200" dirty="0"/>
              <a:t>Vykázaná výkonnost (48 %) je o </a:t>
            </a:r>
            <a:r>
              <a:rPr lang="cs-CZ" sz="1200" b="1" dirty="0"/>
              <a:t>2</a:t>
            </a:r>
            <a:r>
              <a:rPr lang="cs-CZ" sz="1200" dirty="0"/>
              <a:t> </a:t>
            </a:r>
            <a:r>
              <a:rPr lang="cs-CZ" sz="1200" b="1" dirty="0"/>
              <a:t>procentní</a:t>
            </a:r>
            <a:r>
              <a:rPr lang="cs-CZ" sz="1200" dirty="0"/>
              <a:t> </a:t>
            </a:r>
            <a:r>
              <a:rPr lang="cs-CZ" sz="1200" b="1" dirty="0"/>
              <a:t>body</a:t>
            </a:r>
            <a:r>
              <a:rPr lang="cs-CZ" sz="1200" dirty="0"/>
              <a:t> nižší než je stanovená minimální výkonnost pro vstup do Základní sítě (50 %), ale vykázaná výkonnost je o </a:t>
            </a:r>
            <a:r>
              <a:rPr lang="cs-CZ" sz="1200" b="1" dirty="0"/>
              <a:t>4 procenta</a:t>
            </a:r>
            <a:r>
              <a:rPr lang="cs-CZ" sz="1200" dirty="0"/>
              <a:t> (2/50*100 = 4 %) nižší než stanovená minimální výkonnost pro vstup do Základní sítě → </a:t>
            </a:r>
            <a:r>
              <a:rPr lang="cs-CZ" sz="1200" b="1" dirty="0"/>
              <a:t>vratka</a:t>
            </a:r>
            <a:r>
              <a:rPr lang="cs-CZ" sz="1200" dirty="0"/>
              <a:t> finanční podpory tedy odpovídá </a:t>
            </a:r>
            <a:r>
              <a:rPr lang="cs-CZ" sz="1200" b="1" dirty="0"/>
              <a:t>4</a:t>
            </a:r>
            <a:r>
              <a:rPr lang="cs-CZ" sz="1200" dirty="0"/>
              <a:t> </a:t>
            </a:r>
            <a:r>
              <a:rPr lang="cs-CZ" sz="1200" b="1" dirty="0"/>
              <a:t>procentům</a:t>
            </a:r>
            <a:r>
              <a:rPr lang="cs-CZ" sz="1200" dirty="0"/>
              <a:t> z poskytnuté finanční podpory: 4/100*3 000 000 = 120 000 Kč.</a:t>
            </a:r>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1038746"/>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Úprava sankčních podmínek </a:t>
            </a:r>
            <a:endParaRPr lang="cs-CZ" dirty="0"/>
          </a:p>
          <a:p>
            <a:pPr algn="ctr"/>
            <a:r>
              <a:rPr lang="cs-CZ" sz="1150" b="1" dirty="0"/>
              <a:t>nezajistí-li poskytovatel sociální služby rozsah sociální služby ve veřejnoprávní smlouvě a v Pověření</a:t>
            </a:r>
            <a:endParaRPr lang="cs-CZ" sz="1150" dirty="0">
              <a:solidFill>
                <a:srgbClr val="00B050"/>
              </a:solidFill>
            </a:endParaRPr>
          </a:p>
        </p:txBody>
      </p:sp>
      <p:sp>
        <p:nvSpPr>
          <p:cNvPr id="4" name="Zástupný symbol pro číslo snímku 3">
            <a:extLst>
              <a:ext uri="{FF2B5EF4-FFF2-40B4-BE49-F238E27FC236}">
                <a16:creationId xmlns:a16="http://schemas.microsoft.com/office/drawing/2014/main" id="{AD7ADFBA-0012-4F07-85E4-90182F759A56}"/>
              </a:ext>
            </a:extLst>
          </p:cNvPr>
          <p:cNvSpPr>
            <a:spLocks noGrp="1"/>
          </p:cNvSpPr>
          <p:nvPr>
            <p:ph type="sldNum" sz="quarter" idx="12"/>
          </p:nvPr>
        </p:nvSpPr>
        <p:spPr/>
        <p:txBody>
          <a:bodyPr/>
          <a:lstStyle/>
          <a:p>
            <a:fld id="{4EF6FBF6-7ABC-4242-9CEE-9E0D204F2DC1}" type="slidenum">
              <a:rPr lang="cs-CZ" smtClean="0">
                <a:solidFill>
                  <a:schemeClr val="bg1"/>
                </a:solidFill>
              </a:rPr>
              <a:t>23</a:t>
            </a:fld>
            <a:endParaRPr lang="cs-CZ" dirty="0">
              <a:solidFill>
                <a:schemeClr val="bg1"/>
              </a:solidFill>
            </a:endParaRPr>
          </a:p>
        </p:txBody>
      </p:sp>
    </p:spTree>
    <p:extLst>
      <p:ext uri="{BB962C8B-B14F-4D97-AF65-F5344CB8AC3E}">
        <p14:creationId xmlns:p14="http://schemas.microsoft.com/office/powerpoint/2010/main" val="423807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986518"/>
            <a:ext cx="8291264" cy="4178786"/>
          </a:xfrm>
        </p:spPr>
        <p:txBody>
          <a:bodyPr>
            <a:noAutofit/>
          </a:bodyPr>
          <a:lstStyle/>
          <a:p>
            <a:pPr marL="0" indent="0">
              <a:buNone/>
            </a:pPr>
            <a:endParaRPr lang="cs-CZ" sz="1100" dirty="0"/>
          </a:p>
          <a:p>
            <a:pPr marL="0" indent="0">
              <a:buNone/>
            </a:pPr>
            <a:r>
              <a:rPr lang="cs-CZ" sz="1200" b="1" u="sng" dirty="0"/>
              <a:t>Výpočtové skupiny A </a:t>
            </a:r>
            <a:r>
              <a:rPr lang="cs-CZ" sz="1200" b="1" u="sng" dirty="0" err="1"/>
              <a:t>a</a:t>
            </a:r>
            <a:r>
              <a:rPr lang="cs-CZ" sz="1200" b="1" u="sng" dirty="0"/>
              <a:t> B:</a:t>
            </a:r>
          </a:p>
          <a:p>
            <a:endParaRPr lang="cs-CZ" sz="1200" dirty="0"/>
          </a:p>
          <a:p>
            <a:pPr marL="0" indent="0" algn="just">
              <a:buNone/>
            </a:pPr>
            <a:r>
              <a:rPr lang="cs-CZ" sz="1200" dirty="0"/>
              <a:t>2)  V případě </a:t>
            </a:r>
            <a:r>
              <a:rPr lang="cs-CZ" sz="1200" b="1" dirty="0"/>
              <a:t>nesplnění stanovené hodnoty plnění indikátoru počtu úvazků pracovníků v přímé péči ve výpočtové skupině A </a:t>
            </a:r>
            <a:r>
              <a:rPr lang="cs-CZ" sz="1200" b="1" dirty="0" err="1"/>
              <a:t>a</a:t>
            </a:r>
            <a:r>
              <a:rPr lang="cs-CZ" sz="1200" b="1" dirty="0"/>
              <a:t> B </a:t>
            </a:r>
            <a:r>
              <a:rPr lang="cs-CZ" sz="1200" dirty="0"/>
              <a:t>je (se zohledněním minimální hodnoty3) je poskytovatel sociálních služeb povinen vrátit poměrnou část dotace určenou dle následujícího vzorce: </a:t>
            </a:r>
          </a:p>
          <a:p>
            <a:pPr algn="just"/>
            <a:r>
              <a:rPr lang="cs-CZ" sz="1200" i="1" dirty="0"/>
              <a:t>(1- počet úvazků pracovníků v přímé péči uvedený v rámci Závěrečné zprávy o poskytování sociální služby / počet úvazků pracovníků v přímé péči uvedený v Pověření na příslušný rok snížená o toleranci ve výši 15 %) * výše poskytnuté finanční podpory</a:t>
            </a:r>
            <a:r>
              <a:rPr lang="cs-CZ" sz="1200" dirty="0"/>
              <a:t>. </a:t>
            </a:r>
          </a:p>
          <a:p>
            <a:pPr algn="just"/>
            <a:endParaRPr lang="cs-CZ" sz="1200" i="1" dirty="0"/>
          </a:p>
          <a:p>
            <a:pPr marL="0" indent="0" algn="just">
              <a:buNone/>
            </a:pPr>
            <a:r>
              <a:rPr lang="cs-CZ" sz="1200" dirty="0"/>
              <a:t>3)  V případě </a:t>
            </a:r>
            <a:r>
              <a:rPr lang="cs-CZ" sz="1200" b="1" dirty="0"/>
              <a:t>nesplnění stanovené hodnoty plnění počtu úvazků a zároveň nesplnění stanovené minimální hodnoty plnění indikátoru výkonnosti ve výpočtové skupině A </a:t>
            </a:r>
            <a:r>
              <a:rPr lang="cs-CZ" sz="1200" b="1" dirty="0" err="1"/>
              <a:t>a</a:t>
            </a:r>
            <a:r>
              <a:rPr lang="cs-CZ" sz="1200" b="1" dirty="0"/>
              <a:t> B</a:t>
            </a:r>
            <a:r>
              <a:rPr lang="cs-CZ" sz="1200" dirty="0"/>
              <a:t> je příjemce povinen vrátit poměrnou část finanční podpory dle stanovení sankce za nesplnění výkonnosti.“</a:t>
            </a:r>
            <a:endParaRPr lang="cs-CZ" sz="1200" b="1" dirty="0">
              <a:solidFill>
                <a:schemeClr val="tx2"/>
              </a:solidFill>
            </a:endParaRPr>
          </a:p>
          <a:p>
            <a:pPr marL="0" indent="0">
              <a:buNone/>
            </a:pPr>
            <a:endParaRPr lang="cs-CZ" sz="1200" b="1" dirty="0">
              <a:solidFill>
                <a:srgbClr val="01994A"/>
              </a:solidFill>
            </a:endParaRP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1038746"/>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Úprava sankčních podmínek </a:t>
            </a:r>
            <a:endParaRPr lang="cs-CZ" dirty="0"/>
          </a:p>
          <a:p>
            <a:pPr algn="ctr"/>
            <a:r>
              <a:rPr lang="cs-CZ" sz="1150" b="1" dirty="0"/>
              <a:t>nezajistí-li poskytovatel sociální služby rozsah sociální služby ve veřejnoprávní smlouvě a v Pověření</a:t>
            </a:r>
            <a:endParaRPr lang="cs-CZ" sz="1150" dirty="0">
              <a:solidFill>
                <a:srgbClr val="00B050"/>
              </a:solidFill>
            </a:endParaRPr>
          </a:p>
        </p:txBody>
      </p:sp>
      <p:sp>
        <p:nvSpPr>
          <p:cNvPr id="4" name="Zástupný symbol pro číslo snímku 3">
            <a:extLst>
              <a:ext uri="{FF2B5EF4-FFF2-40B4-BE49-F238E27FC236}">
                <a16:creationId xmlns:a16="http://schemas.microsoft.com/office/drawing/2014/main" id="{6AEA7125-13F4-4FBE-BDCB-2569152A1B6D}"/>
              </a:ext>
            </a:extLst>
          </p:cNvPr>
          <p:cNvSpPr>
            <a:spLocks noGrp="1"/>
          </p:cNvSpPr>
          <p:nvPr>
            <p:ph type="sldNum" sz="quarter" idx="12"/>
          </p:nvPr>
        </p:nvSpPr>
        <p:spPr/>
        <p:txBody>
          <a:bodyPr/>
          <a:lstStyle/>
          <a:p>
            <a:fld id="{4EF6FBF6-7ABC-4242-9CEE-9E0D204F2DC1}" type="slidenum">
              <a:rPr lang="cs-CZ" smtClean="0">
                <a:solidFill>
                  <a:schemeClr val="bg1"/>
                </a:solidFill>
              </a:rPr>
              <a:t>24</a:t>
            </a:fld>
            <a:endParaRPr lang="cs-CZ" dirty="0">
              <a:solidFill>
                <a:schemeClr val="bg1"/>
              </a:solidFill>
            </a:endParaRPr>
          </a:p>
        </p:txBody>
      </p:sp>
    </p:spTree>
    <p:extLst>
      <p:ext uri="{BB962C8B-B14F-4D97-AF65-F5344CB8AC3E}">
        <p14:creationId xmlns:p14="http://schemas.microsoft.com/office/powerpoint/2010/main" val="13559140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986518"/>
            <a:ext cx="8291264" cy="4178786"/>
          </a:xfrm>
        </p:spPr>
        <p:txBody>
          <a:bodyPr>
            <a:noAutofit/>
          </a:bodyPr>
          <a:lstStyle/>
          <a:p>
            <a:pPr marL="0" indent="0">
              <a:buNone/>
            </a:pPr>
            <a:endParaRPr lang="cs-CZ" sz="1100" dirty="0"/>
          </a:p>
          <a:p>
            <a:pPr marL="0" indent="0">
              <a:buNone/>
            </a:pPr>
            <a:endParaRPr lang="cs-CZ" sz="1100" dirty="0"/>
          </a:p>
          <a:p>
            <a:pPr marL="0" indent="0">
              <a:buNone/>
            </a:pPr>
            <a:r>
              <a:rPr lang="cs-CZ" sz="1200" b="1" u="sng" dirty="0"/>
              <a:t>Všechny výpočtové skupiny:</a:t>
            </a:r>
          </a:p>
          <a:p>
            <a:pPr marL="0" indent="0">
              <a:buNone/>
            </a:pPr>
            <a:endParaRPr lang="cs-CZ" sz="1200" b="1" dirty="0">
              <a:solidFill>
                <a:srgbClr val="01994A"/>
              </a:solidFill>
            </a:endParaRPr>
          </a:p>
          <a:p>
            <a:pPr algn="just">
              <a:buFont typeface="Wingdings" panose="05000000000000000000" pitchFamily="2" charset="2"/>
              <a:buChar char="Ø"/>
            </a:pPr>
            <a:r>
              <a:rPr lang="cs-CZ" sz="1200" dirty="0"/>
              <a:t>V případě poskytovatele, který dle Závěrečné zprávy nesplnil převažující míru vyjmenovaných specifických cílových skupin, je zpětně upravena případná míra krácení finanční podpory. Vypočítaný finanční rozdíl je předmětem výzvy Jihomoravského kraje k vrácení finančních prostředků. </a:t>
            </a:r>
          </a:p>
          <a:p>
            <a:pPr algn="just">
              <a:buFont typeface="Wingdings" panose="05000000000000000000" pitchFamily="2" charset="2"/>
              <a:buChar char="Ø"/>
            </a:pPr>
            <a:endParaRPr lang="cs-CZ" sz="1200" dirty="0"/>
          </a:p>
          <a:p>
            <a:pPr>
              <a:buFont typeface="Wingdings" panose="05000000000000000000" pitchFamily="2" charset="2"/>
              <a:buChar char="Ø"/>
            </a:pPr>
            <a:r>
              <a:rPr lang="cs-CZ" sz="1200" dirty="0"/>
              <a:t>Výše poměrné části finanční podpory (vratky), která je stanovena dle výše uvedených výpočtových vzorců, se zaokrouhluje na celé tisíce směrem dolů. </a:t>
            </a:r>
          </a:p>
          <a:p>
            <a:pPr>
              <a:buFont typeface="Wingdings" panose="05000000000000000000" pitchFamily="2" charset="2"/>
              <a:buChar char="Ø"/>
            </a:pPr>
            <a:endParaRPr lang="cs-CZ" sz="1200" dirty="0"/>
          </a:p>
          <a:p>
            <a:pPr>
              <a:buFont typeface="Wingdings" panose="05000000000000000000" pitchFamily="2" charset="2"/>
              <a:buChar char="Ø"/>
            </a:pPr>
            <a:r>
              <a:rPr lang="cs-CZ" sz="1200" dirty="0"/>
              <a:t>Hodnoty plnění počtu úvazků a počtu lůžek je možné od poskytovatele i překročit, nicméně služba nemá nárok na dodatečné financování, tj. bude financována pouze do výše hodnot uvedených v Pověření. </a:t>
            </a:r>
          </a:p>
          <a:p>
            <a:pPr marL="0" indent="0">
              <a:buNone/>
            </a:pPr>
            <a:endParaRPr lang="cs-CZ" sz="14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1038746"/>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Úprava sankčních podmínek </a:t>
            </a:r>
            <a:endParaRPr lang="cs-CZ" dirty="0"/>
          </a:p>
          <a:p>
            <a:pPr algn="ctr"/>
            <a:r>
              <a:rPr lang="cs-CZ" sz="1150" b="1" dirty="0"/>
              <a:t>nezajistí-li poskytovatel sociální služby rozsah sociální služby ve veřejnoprávní smlouvě a v Pověření</a:t>
            </a:r>
            <a:endParaRPr lang="cs-CZ" sz="1150" dirty="0">
              <a:solidFill>
                <a:srgbClr val="00B050"/>
              </a:solidFill>
            </a:endParaRPr>
          </a:p>
        </p:txBody>
      </p:sp>
      <p:sp>
        <p:nvSpPr>
          <p:cNvPr id="4" name="Zástupný symbol pro číslo snímku 3">
            <a:extLst>
              <a:ext uri="{FF2B5EF4-FFF2-40B4-BE49-F238E27FC236}">
                <a16:creationId xmlns:a16="http://schemas.microsoft.com/office/drawing/2014/main" id="{E20091D7-067D-43BF-8CA1-E6D70FCBF382}"/>
              </a:ext>
            </a:extLst>
          </p:cNvPr>
          <p:cNvSpPr>
            <a:spLocks noGrp="1"/>
          </p:cNvSpPr>
          <p:nvPr>
            <p:ph type="sldNum" sz="quarter" idx="12"/>
          </p:nvPr>
        </p:nvSpPr>
        <p:spPr/>
        <p:txBody>
          <a:bodyPr/>
          <a:lstStyle/>
          <a:p>
            <a:fld id="{4EF6FBF6-7ABC-4242-9CEE-9E0D204F2DC1}" type="slidenum">
              <a:rPr lang="cs-CZ" smtClean="0">
                <a:solidFill>
                  <a:schemeClr val="bg1"/>
                </a:solidFill>
              </a:rPr>
              <a:t>25</a:t>
            </a:fld>
            <a:endParaRPr lang="cs-CZ" dirty="0">
              <a:solidFill>
                <a:schemeClr val="bg1"/>
              </a:solidFill>
            </a:endParaRPr>
          </a:p>
        </p:txBody>
      </p:sp>
    </p:spTree>
    <p:extLst>
      <p:ext uri="{BB962C8B-B14F-4D97-AF65-F5344CB8AC3E}">
        <p14:creationId xmlns:p14="http://schemas.microsoft.com/office/powerpoint/2010/main" val="40956027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986518"/>
            <a:ext cx="8291264" cy="4178786"/>
          </a:xfrm>
        </p:spPr>
        <p:txBody>
          <a:bodyPr>
            <a:noAutofit/>
          </a:bodyPr>
          <a:lstStyle/>
          <a:p>
            <a:pPr marL="0" indent="0">
              <a:buNone/>
            </a:pPr>
            <a:endParaRPr lang="cs-CZ" sz="1100" dirty="0"/>
          </a:p>
          <a:p>
            <a:pPr marL="0" indent="0">
              <a:buNone/>
            </a:pPr>
            <a:endParaRPr lang="cs-CZ" sz="1100" dirty="0"/>
          </a:p>
          <a:p>
            <a:endParaRPr lang="cs-CZ" sz="1200" dirty="0"/>
          </a:p>
          <a:p>
            <a:pPr>
              <a:buFont typeface="Wingdings" panose="05000000000000000000" pitchFamily="2" charset="2"/>
              <a:buChar char="Ø"/>
            </a:pPr>
            <a:r>
              <a:rPr lang="cs-CZ" sz="1200" dirty="0"/>
              <a:t>nadměrné vyrovnání:</a:t>
            </a:r>
          </a:p>
          <a:p>
            <a:pPr marL="628650" lvl="1" indent="-228600" algn="just">
              <a:buAutoNum type="alphaLcParenR"/>
            </a:pPr>
            <a:r>
              <a:rPr lang="cs-CZ" sz="1200" dirty="0"/>
              <a:t>pokud skutečné související náklady sociální služby nepřevyšují maximální související náklady příslušného druhu sociální služby stanovené Přílohou č. 1 těchto Pravidel je nadměrným vyrovnáním ta část skutečných souvisejících výnosů sociální služby, která převyšuje její skutečné související náklady nebo</a:t>
            </a:r>
          </a:p>
          <a:p>
            <a:pPr marL="400050" lvl="1" indent="0" algn="just">
              <a:buNone/>
            </a:pPr>
            <a:endParaRPr lang="cs-CZ" sz="1200" dirty="0"/>
          </a:p>
          <a:p>
            <a:pPr marL="628650" lvl="1" indent="-228600" algn="just">
              <a:buAutoNum type="alphaLcParenR"/>
            </a:pPr>
            <a:r>
              <a:rPr lang="cs-CZ" sz="1200" dirty="0"/>
              <a:t>pokud skutečné související náklady sociální služby převyšují maximální související náklady příslušného druhu sociální služby stanovené Přílohou č. 1 těchto Pravidel je nadměrným vyrovnáním ta část skutečných souvisejících výnosů sociální služby, která převyšuje maximální náklady vypočtené pro danou sociální službu dle Přílohy č. 1 těchto Pravidel. </a:t>
            </a:r>
          </a:p>
          <a:p>
            <a:endParaRPr lang="cs-CZ" sz="1200" dirty="0"/>
          </a:p>
          <a:p>
            <a:pPr algn="just">
              <a:buFont typeface="Wingdings" panose="05000000000000000000" pitchFamily="2" charset="2"/>
              <a:buChar char="Ø"/>
            </a:pPr>
            <a:r>
              <a:rPr lang="cs-CZ" sz="1200" dirty="0"/>
              <a:t>Výše poměrné části finanční podpory (vratky), která je stanovena dle odstavce 3 tohoto článku se zaokrouhluje na celé tisíce směrem dolů. </a:t>
            </a:r>
          </a:p>
          <a:p>
            <a:pPr marL="400050" lvl="1" indent="0" algn="just">
              <a:buNone/>
            </a:pPr>
            <a:endParaRPr lang="cs-CZ" sz="12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1231106"/>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Úprava sankčních podmínek </a:t>
            </a:r>
            <a:endParaRPr lang="cs-CZ" dirty="0"/>
          </a:p>
          <a:p>
            <a:pPr algn="ctr"/>
            <a:r>
              <a:rPr lang="cs-CZ" sz="1200" b="1" dirty="0"/>
              <a:t>v případě kladné výše rozdílu mezi skutečně dosaženými výnosy a prokazatelnými náklady vzniklými v souvislosti se zajištěním sociální služby v souladu s Pověřením a veřejnoprávní smlouvou </a:t>
            </a:r>
          </a:p>
        </p:txBody>
      </p:sp>
      <p:sp>
        <p:nvSpPr>
          <p:cNvPr id="4" name="Zástupný symbol pro číslo snímku 3">
            <a:extLst>
              <a:ext uri="{FF2B5EF4-FFF2-40B4-BE49-F238E27FC236}">
                <a16:creationId xmlns:a16="http://schemas.microsoft.com/office/drawing/2014/main" id="{EC59D3AD-D6E3-4EEB-8F57-16370BCBA7AF}"/>
              </a:ext>
            </a:extLst>
          </p:cNvPr>
          <p:cNvSpPr>
            <a:spLocks noGrp="1"/>
          </p:cNvSpPr>
          <p:nvPr>
            <p:ph type="sldNum" sz="quarter" idx="12"/>
          </p:nvPr>
        </p:nvSpPr>
        <p:spPr/>
        <p:txBody>
          <a:bodyPr/>
          <a:lstStyle/>
          <a:p>
            <a:fld id="{4EF6FBF6-7ABC-4242-9CEE-9E0D204F2DC1}" type="slidenum">
              <a:rPr lang="cs-CZ" smtClean="0">
                <a:solidFill>
                  <a:schemeClr val="bg1"/>
                </a:solidFill>
              </a:rPr>
              <a:t>26</a:t>
            </a:fld>
            <a:endParaRPr lang="cs-CZ" dirty="0">
              <a:solidFill>
                <a:schemeClr val="bg1"/>
              </a:solidFill>
            </a:endParaRPr>
          </a:p>
        </p:txBody>
      </p:sp>
    </p:spTree>
    <p:extLst>
      <p:ext uri="{BB962C8B-B14F-4D97-AF65-F5344CB8AC3E}">
        <p14:creationId xmlns:p14="http://schemas.microsoft.com/office/powerpoint/2010/main" val="2289330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986518"/>
            <a:ext cx="8291264" cy="4178786"/>
          </a:xfrm>
        </p:spPr>
        <p:txBody>
          <a:bodyPr>
            <a:noAutofit/>
          </a:bodyPr>
          <a:lstStyle/>
          <a:p>
            <a:pPr marL="0" indent="0">
              <a:buNone/>
            </a:pPr>
            <a:endParaRPr lang="cs-CZ" sz="1100" dirty="0"/>
          </a:p>
          <a:p>
            <a:pPr marL="0" indent="0">
              <a:buNone/>
            </a:pPr>
            <a:endParaRPr lang="cs-CZ" sz="1100" dirty="0"/>
          </a:p>
          <a:p>
            <a:pPr marL="0" indent="0" algn="just">
              <a:buNone/>
            </a:pPr>
            <a:r>
              <a:rPr lang="cs-CZ" sz="1200" b="1" dirty="0"/>
              <a:t> Skupina A: služby sociální prevence a odborného sociálního poradenství – ambulantní a terénní forma služby </a:t>
            </a:r>
            <a:endParaRPr lang="cs-CZ" sz="1200" dirty="0"/>
          </a:p>
          <a:p>
            <a:pPr marL="400050" lvl="1" indent="0" algn="just">
              <a:buNone/>
            </a:pPr>
            <a:endParaRPr lang="cs-CZ" sz="12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1231106"/>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Úprava sankčních podmínek </a:t>
            </a:r>
            <a:endParaRPr lang="cs-CZ" dirty="0"/>
          </a:p>
          <a:p>
            <a:pPr algn="ctr"/>
            <a:r>
              <a:rPr lang="cs-CZ" sz="1200" b="1" dirty="0"/>
              <a:t>v případě kladné výše rozdílu mezi skutečně dosaženými výnosy a prokazatelnými náklady vzniklými v souvislosti se zajištěním sociální služby v souladu s Pověřením a veřejnoprávní smlouvou </a:t>
            </a:r>
          </a:p>
        </p:txBody>
      </p:sp>
      <p:graphicFrame>
        <p:nvGraphicFramePr>
          <p:cNvPr id="4" name="Tabulka 3">
            <a:extLst>
              <a:ext uri="{FF2B5EF4-FFF2-40B4-BE49-F238E27FC236}">
                <a16:creationId xmlns:a16="http://schemas.microsoft.com/office/drawing/2014/main" id="{C4B0C4BD-336D-4C85-B56E-796AB6872314}"/>
              </a:ext>
            </a:extLst>
          </p:cNvPr>
          <p:cNvGraphicFramePr>
            <a:graphicFrameLocks noGrp="1"/>
          </p:cNvGraphicFramePr>
          <p:nvPr>
            <p:extLst>
              <p:ext uri="{D42A27DB-BD31-4B8C-83A1-F6EECF244321}">
                <p14:modId xmlns:p14="http://schemas.microsoft.com/office/powerpoint/2010/main" val="2706127895"/>
              </p:ext>
            </p:extLst>
          </p:nvPr>
        </p:nvGraphicFramePr>
        <p:xfrm>
          <a:off x="539552" y="2647614"/>
          <a:ext cx="8178078" cy="3675306"/>
        </p:xfrm>
        <a:graphic>
          <a:graphicData uri="http://schemas.openxmlformats.org/drawingml/2006/table">
            <a:tbl>
              <a:tblPr>
                <a:tableStyleId>{5C22544A-7EE6-4342-B048-85BDC9FD1C3A}</a:tableStyleId>
              </a:tblPr>
              <a:tblGrid>
                <a:gridCol w="4403551">
                  <a:extLst>
                    <a:ext uri="{9D8B030D-6E8A-4147-A177-3AD203B41FA5}">
                      <a16:colId xmlns:a16="http://schemas.microsoft.com/office/drawing/2014/main" val="3587409555"/>
                    </a:ext>
                  </a:extLst>
                </a:gridCol>
                <a:gridCol w="3774527">
                  <a:extLst>
                    <a:ext uri="{9D8B030D-6E8A-4147-A177-3AD203B41FA5}">
                      <a16:colId xmlns:a16="http://schemas.microsoft.com/office/drawing/2014/main" val="12137052"/>
                    </a:ext>
                  </a:extLst>
                </a:gridCol>
              </a:tblGrid>
              <a:tr h="349338">
                <a:tc>
                  <a:txBody>
                    <a:bodyPr/>
                    <a:lstStyle/>
                    <a:p>
                      <a:pPr algn="ctr" fontAlgn="ctr"/>
                      <a:r>
                        <a:rPr lang="cs-CZ" sz="1200" u="none" strike="noStrike" dirty="0">
                          <a:solidFill>
                            <a:schemeClr val="bg1"/>
                          </a:solidFill>
                          <a:effectLst/>
                        </a:rPr>
                        <a:t>Druh služby</a:t>
                      </a:r>
                      <a:endParaRPr lang="cs-CZ" sz="1200" b="1" i="1" u="none" strike="noStrike" dirty="0">
                        <a:solidFill>
                          <a:schemeClr val="bg1"/>
                        </a:solidFill>
                        <a:effectLst/>
                        <a:latin typeface="Times New Roman" panose="02020603050405020304" pitchFamily="18" charset="0"/>
                      </a:endParaRPr>
                    </a:p>
                  </a:txBody>
                  <a:tcPr marL="9449" marR="9449" marT="9449" marB="0" anchor="ctr">
                    <a:solidFill>
                      <a:schemeClr val="tx2"/>
                    </a:solidFill>
                  </a:tcPr>
                </a:tc>
                <a:tc>
                  <a:txBody>
                    <a:bodyPr/>
                    <a:lstStyle/>
                    <a:p>
                      <a:pPr algn="ctr" fontAlgn="ctr"/>
                      <a:r>
                        <a:rPr lang="cs-CZ" sz="1200" u="none" strike="noStrike" dirty="0">
                          <a:solidFill>
                            <a:schemeClr val="bg1"/>
                          </a:solidFill>
                          <a:effectLst/>
                        </a:rPr>
                        <a:t>Maximální nákladů na 1 úvazek měsíčně </a:t>
                      </a:r>
                      <a:endParaRPr lang="cs-CZ" sz="1200" b="1" i="1" u="none" strike="noStrike" dirty="0">
                        <a:solidFill>
                          <a:schemeClr val="bg1"/>
                        </a:solidFill>
                        <a:effectLst/>
                        <a:latin typeface="Times New Roman" panose="02020603050405020304" pitchFamily="18" charset="0"/>
                      </a:endParaRPr>
                    </a:p>
                  </a:txBody>
                  <a:tcPr marL="9449" marR="9449" marT="9449" marB="0" anchor="ctr">
                    <a:solidFill>
                      <a:schemeClr val="tx2"/>
                    </a:solidFill>
                  </a:tcPr>
                </a:tc>
                <a:extLst>
                  <a:ext uri="{0D108BD9-81ED-4DB2-BD59-A6C34878D82A}">
                    <a16:rowId xmlns:a16="http://schemas.microsoft.com/office/drawing/2014/main" val="997891639"/>
                  </a:ext>
                </a:extLst>
              </a:tr>
              <a:tr h="207873">
                <a:tc>
                  <a:txBody>
                    <a:bodyPr/>
                    <a:lstStyle/>
                    <a:p>
                      <a:pPr algn="l" fontAlgn="ctr"/>
                      <a:r>
                        <a:rPr lang="cs-CZ" sz="1100" u="none" strike="noStrike" dirty="0">
                          <a:solidFill>
                            <a:schemeClr val="bg1"/>
                          </a:solidFill>
                          <a:effectLst/>
                        </a:rPr>
                        <a:t>Odborné sociální poradenství</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tc>
                  <a:txBody>
                    <a:bodyPr/>
                    <a:lstStyle/>
                    <a:p>
                      <a:pPr algn="ctr" fontAlgn="ctr"/>
                      <a:r>
                        <a:rPr lang="cs-CZ" sz="1100" u="none" strike="noStrike" dirty="0">
                          <a:solidFill>
                            <a:schemeClr val="bg1"/>
                          </a:solidFill>
                          <a:effectLst/>
                        </a:rPr>
                        <a:t>66 000</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extLst>
                  <a:ext uri="{0D108BD9-81ED-4DB2-BD59-A6C34878D82A}">
                    <a16:rowId xmlns:a16="http://schemas.microsoft.com/office/drawing/2014/main" val="2577397809"/>
                  </a:ext>
                </a:extLst>
              </a:tr>
              <a:tr h="207873">
                <a:tc>
                  <a:txBody>
                    <a:bodyPr/>
                    <a:lstStyle/>
                    <a:p>
                      <a:pPr algn="l" fontAlgn="ctr"/>
                      <a:r>
                        <a:rPr lang="cs-CZ" sz="1100" u="none" strike="noStrike" dirty="0">
                          <a:solidFill>
                            <a:schemeClr val="bg1"/>
                          </a:solidFill>
                          <a:effectLst/>
                        </a:rPr>
                        <a:t>Raná péče</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tc>
                  <a:txBody>
                    <a:bodyPr/>
                    <a:lstStyle/>
                    <a:p>
                      <a:pPr algn="ctr" fontAlgn="ctr"/>
                      <a:r>
                        <a:rPr lang="cs-CZ" sz="1100" u="none" strike="noStrike" dirty="0">
                          <a:solidFill>
                            <a:schemeClr val="bg1"/>
                          </a:solidFill>
                          <a:effectLst/>
                        </a:rPr>
                        <a:t>84 000</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extLst>
                  <a:ext uri="{0D108BD9-81ED-4DB2-BD59-A6C34878D82A}">
                    <a16:rowId xmlns:a16="http://schemas.microsoft.com/office/drawing/2014/main" val="2621591425"/>
                  </a:ext>
                </a:extLst>
              </a:tr>
              <a:tr h="207873">
                <a:tc>
                  <a:txBody>
                    <a:bodyPr/>
                    <a:lstStyle/>
                    <a:p>
                      <a:pPr algn="l" fontAlgn="ctr"/>
                      <a:r>
                        <a:rPr lang="cs-CZ" sz="1100" u="none" strike="noStrike" dirty="0">
                          <a:solidFill>
                            <a:schemeClr val="bg1"/>
                          </a:solidFill>
                          <a:effectLst/>
                        </a:rPr>
                        <a:t>Telefonická krizová pomoc</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tc>
                  <a:txBody>
                    <a:bodyPr/>
                    <a:lstStyle/>
                    <a:p>
                      <a:pPr algn="ctr" fontAlgn="ctr"/>
                      <a:r>
                        <a:rPr lang="cs-CZ" sz="1100" u="none" strike="noStrike" dirty="0">
                          <a:solidFill>
                            <a:schemeClr val="bg1"/>
                          </a:solidFill>
                          <a:effectLst/>
                        </a:rPr>
                        <a:t>66 000</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extLst>
                  <a:ext uri="{0D108BD9-81ED-4DB2-BD59-A6C34878D82A}">
                    <a16:rowId xmlns:a16="http://schemas.microsoft.com/office/drawing/2014/main" val="3448352518"/>
                  </a:ext>
                </a:extLst>
              </a:tr>
              <a:tr h="207873">
                <a:tc>
                  <a:txBody>
                    <a:bodyPr/>
                    <a:lstStyle/>
                    <a:p>
                      <a:pPr algn="l" fontAlgn="ctr"/>
                      <a:r>
                        <a:rPr lang="cs-CZ" sz="1100" u="none" strike="noStrike" dirty="0">
                          <a:solidFill>
                            <a:schemeClr val="bg1"/>
                          </a:solidFill>
                          <a:effectLst/>
                        </a:rPr>
                        <a:t>Tlumočnické služby</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tc>
                  <a:txBody>
                    <a:bodyPr/>
                    <a:lstStyle/>
                    <a:p>
                      <a:pPr algn="ctr" fontAlgn="ctr"/>
                      <a:r>
                        <a:rPr lang="cs-CZ" sz="1100" u="none" strike="noStrike" dirty="0">
                          <a:solidFill>
                            <a:schemeClr val="bg1"/>
                          </a:solidFill>
                          <a:effectLst/>
                        </a:rPr>
                        <a:t>60 000</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extLst>
                  <a:ext uri="{0D108BD9-81ED-4DB2-BD59-A6C34878D82A}">
                    <a16:rowId xmlns:a16="http://schemas.microsoft.com/office/drawing/2014/main" val="2578493183"/>
                  </a:ext>
                </a:extLst>
              </a:tr>
              <a:tr h="207873">
                <a:tc>
                  <a:txBody>
                    <a:bodyPr/>
                    <a:lstStyle/>
                    <a:p>
                      <a:pPr algn="l" fontAlgn="ctr"/>
                      <a:r>
                        <a:rPr lang="cs-CZ" sz="1100" u="none" strike="noStrike">
                          <a:solidFill>
                            <a:schemeClr val="bg1"/>
                          </a:solidFill>
                          <a:effectLst/>
                        </a:rPr>
                        <a:t>Krizová pomoc </a:t>
                      </a:r>
                      <a:endParaRPr lang="cs-CZ" sz="1100" b="0" i="1" u="none" strike="noStrike">
                        <a:solidFill>
                          <a:schemeClr val="bg1"/>
                        </a:solidFill>
                        <a:effectLst/>
                        <a:latin typeface="Times New Roman" panose="02020603050405020304" pitchFamily="18" charset="0"/>
                      </a:endParaRPr>
                    </a:p>
                  </a:txBody>
                  <a:tcPr marL="9449" marR="9449" marT="9449" marB="0" anchor="ctr">
                    <a:solidFill>
                      <a:srgbClr val="01994A"/>
                    </a:solidFill>
                  </a:tcPr>
                </a:tc>
                <a:tc>
                  <a:txBody>
                    <a:bodyPr/>
                    <a:lstStyle/>
                    <a:p>
                      <a:pPr algn="ctr" fontAlgn="ctr"/>
                      <a:r>
                        <a:rPr lang="cs-CZ" sz="1100" u="none" strike="noStrike" dirty="0">
                          <a:solidFill>
                            <a:schemeClr val="bg1"/>
                          </a:solidFill>
                          <a:effectLst/>
                        </a:rPr>
                        <a:t>66 000</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extLst>
                  <a:ext uri="{0D108BD9-81ED-4DB2-BD59-A6C34878D82A}">
                    <a16:rowId xmlns:a16="http://schemas.microsoft.com/office/drawing/2014/main" val="4017103600"/>
                  </a:ext>
                </a:extLst>
              </a:tr>
              <a:tr h="207873">
                <a:tc>
                  <a:txBody>
                    <a:bodyPr/>
                    <a:lstStyle/>
                    <a:p>
                      <a:pPr algn="l" fontAlgn="ctr"/>
                      <a:r>
                        <a:rPr lang="cs-CZ" sz="1100" u="none" strike="noStrike">
                          <a:solidFill>
                            <a:schemeClr val="bg1"/>
                          </a:solidFill>
                          <a:effectLst/>
                        </a:rPr>
                        <a:t>Sociálně aktivizační služby pro rodiny s dětmi</a:t>
                      </a:r>
                      <a:endParaRPr lang="cs-CZ" sz="1100" b="0" i="1" u="none" strike="noStrike">
                        <a:solidFill>
                          <a:schemeClr val="bg1"/>
                        </a:solidFill>
                        <a:effectLst/>
                        <a:latin typeface="Times New Roman" panose="02020603050405020304" pitchFamily="18" charset="0"/>
                      </a:endParaRPr>
                    </a:p>
                  </a:txBody>
                  <a:tcPr marL="9449" marR="9449" marT="9449" marB="0" anchor="ctr">
                    <a:solidFill>
                      <a:srgbClr val="01994A"/>
                    </a:solidFill>
                  </a:tcPr>
                </a:tc>
                <a:tc>
                  <a:txBody>
                    <a:bodyPr/>
                    <a:lstStyle/>
                    <a:p>
                      <a:pPr algn="ctr" fontAlgn="ctr"/>
                      <a:r>
                        <a:rPr lang="cs-CZ" sz="1100" u="none" strike="noStrike" dirty="0">
                          <a:solidFill>
                            <a:schemeClr val="bg1"/>
                          </a:solidFill>
                          <a:effectLst/>
                        </a:rPr>
                        <a:t>59 000</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extLst>
                  <a:ext uri="{0D108BD9-81ED-4DB2-BD59-A6C34878D82A}">
                    <a16:rowId xmlns:a16="http://schemas.microsoft.com/office/drawing/2014/main" val="1915532962"/>
                  </a:ext>
                </a:extLst>
              </a:tr>
              <a:tr h="207873">
                <a:tc>
                  <a:txBody>
                    <a:bodyPr/>
                    <a:lstStyle/>
                    <a:p>
                      <a:pPr algn="l" fontAlgn="ctr"/>
                      <a:r>
                        <a:rPr lang="cs-CZ" sz="1100" u="none" strike="noStrike">
                          <a:solidFill>
                            <a:schemeClr val="bg1"/>
                          </a:solidFill>
                          <a:effectLst/>
                        </a:rPr>
                        <a:t>Sociálně aktivizační služby pro seniory a osoby se zdravotním postižením</a:t>
                      </a:r>
                      <a:endParaRPr lang="cs-CZ" sz="1100" b="0" i="1" u="none" strike="noStrike">
                        <a:solidFill>
                          <a:schemeClr val="bg1"/>
                        </a:solidFill>
                        <a:effectLst/>
                        <a:latin typeface="Times New Roman" panose="02020603050405020304" pitchFamily="18" charset="0"/>
                      </a:endParaRPr>
                    </a:p>
                  </a:txBody>
                  <a:tcPr marL="9449" marR="9449" marT="9449" marB="0" anchor="ctr">
                    <a:solidFill>
                      <a:srgbClr val="01994A"/>
                    </a:solidFill>
                  </a:tcPr>
                </a:tc>
                <a:tc>
                  <a:txBody>
                    <a:bodyPr/>
                    <a:lstStyle/>
                    <a:p>
                      <a:pPr algn="ctr" fontAlgn="ctr"/>
                      <a:r>
                        <a:rPr lang="cs-CZ" sz="1100" u="none" strike="noStrike" dirty="0">
                          <a:solidFill>
                            <a:schemeClr val="bg1"/>
                          </a:solidFill>
                          <a:effectLst/>
                        </a:rPr>
                        <a:t>54 000</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extLst>
                  <a:ext uri="{0D108BD9-81ED-4DB2-BD59-A6C34878D82A}">
                    <a16:rowId xmlns:a16="http://schemas.microsoft.com/office/drawing/2014/main" val="3838004368"/>
                  </a:ext>
                </a:extLst>
              </a:tr>
              <a:tr h="207873">
                <a:tc>
                  <a:txBody>
                    <a:bodyPr/>
                    <a:lstStyle/>
                    <a:p>
                      <a:pPr algn="l" fontAlgn="ctr"/>
                      <a:r>
                        <a:rPr lang="cs-CZ" sz="1100" u="none" strike="noStrike">
                          <a:solidFill>
                            <a:schemeClr val="bg1"/>
                          </a:solidFill>
                          <a:effectLst/>
                        </a:rPr>
                        <a:t>Terénní programy</a:t>
                      </a:r>
                      <a:endParaRPr lang="cs-CZ" sz="1100" b="0" i="1" u="none" strike="noStrike">
                        <a:solidFill>
                          <a:schemeClr val="bg1"/>
                        </a:solidFill>
                        <a:effectLst/>
                        <a:latin typeface="Times New Roman" panose="02020603050405020304" pitchFamily="18" charset="0"/>
                      </a:endParaRPr>
                    </a:p>
                  </a:txBody>
                  <a:tcPr marL="9449" marR="9449" marT="9449" marB="0" anchor="ctr">
                    <a:solidFill>
                      <a:srgbClr val="01994A"/>
                    </a:solidFill>
                  </a:tcPr>
                </a:tc>
                <a:tc>
                  <a:txBody>
                    <a:bodyPr/>
                    <a:lstStyle/>
                    <a:p>
                      <a:pPr algn="ctr" fontAlgn="ctr"/>
                      <a:r>
                        <a:rPr lang="cs-CZ" sz="1100" u="none" strike="noStrike" dirty="0">
                          <a:solidFill>
                            <a:schemeClr val="bg1"/>
                          </a:solidFill>
                          <a:effectLst/>
                        </a:rPr>
                        <a:t>68 000</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extLst>
                  <a:ext uri="{0D108BD9-81ED-4DB2-BD59-A6C34878D82A}">
                    <a16:rowId xmlns:a16="http://schemas.microsoft.com/office/drawing/2014/main" val="2336142619"/>
                  </a:ext>
                </a:extLst>
              </a:tr>
              <a:tr h="207873">
                <a:tc>
                  <a:txBody>
                    <a:bodyPr/>
                    <a:lstStyle/>
                    <a:p>
                      <a:pPr algn="l" fontAlgn="ctr"/>
                      <a:r>
                        <a:rPr lang="cs-CZ" sz="1100" u="none" strike="noStrike">
                          <a:solidFill>
                            <a:schemeClr val="bg1"/>
                          </a:solidFill>
                          <a:effectLst/>
                        </a:rPr>
                        <a:t>Kontaktní centra</a:t>
                      </a:r>
                      <a:endParaRPr lang="cs-CZ" sz="1100" b="0" i="1" u="none" strike="noStrike">
                        <a:solidFill>
                          <a:schemeClr val="bg1"/>
                        </a:solidFill>
                        <a:effectLst/>
                        <a:latin typeface="Times New Roman" panose="02020603050405020304" pitchFamily="18" charset="0"/>
                      </a:endParaRPr>
                    </a:p>
                  </a:txBody>
                  <a:tcPr marL="9449" marR="9449" marT="9449" marB="0" anchor="ctr">
                    <a:solidFill>
                      <a:srgbClr val="01994A"/>
                    </a:solidFill>
                  </a:tcPr>
                </a:tc>
                <a:tc>
                  <a:txBody>
                    <a:bodyPr/>
                    <a:lstStyle/>
                    <a:p>
                      <a:pPr algn="ctr" fontAlgn="ctr"/>
                      <a:r>
                        <a:rPr lang="cs-CZ" sz="1100" u="none" strike="noStrike" dirty="0">
                          <a:solidFill>
                            <a:schemeClr val="bg1"/>
                          </a:solidFill>
                          <a:effectLst/>
                        </a:rPr>
                        <a:t>59 000</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extLst>
                  <a:ext uri="{0D108BD9-81ED-4DB2-BD59-A6C34878D82A}">
                    <a16:rowId xmlns:a16="http://schemas.microsoft.com/office/drawing/2014/main" val="381686494"/>
                  </a:ext>
                </a:extLst>
              </a:tr>
              <a:tr h="207873">
                <a:tc>
                  <a:txBody>
                    <a:bodyPr/>
                    <a:lstStyle/>
                    <a:p>
                      <a:pPr algn="l" fontAlgn="ctr"/>
                      <a:r>
                        <a:rPr lang="cs-CZ" sz="1100" u="none" strike="noStrike">
                          <a:solidFill>
                            <a:schemeClr val="bg1"/>
                          </a:solidFill>
                          <a:effectLst/>
                        </a:rPr>
                        <a:t>Nízkoprahová denní centra</a:t>
                      </a:r>
                      <a:endParaRPr lang="cs-CZ" sz="1100" b="0" i="1" u="none" strike="noStrike">
                        <a:solidFill>
                          <a:schemeClr val="bg1"/>
                        </a:solidFill>
                        <a:effectLst/>
                        <a:latin typeface="Times New Roman" panose="02020603050405020304" pitchFamily="18" charset="0"/>
                      </a:endParaRPr>
                    </a:p>
                  </a:txBody>
                  <a:tcPr marL="9449" marR="9449" marT="9449" marB="0" anchor="ctr">
                    <a:solidFill>
                      <a:srgbClr val="01994A"/>
                    </a:solidFill>
                  </a:tcPr>
                </a:tc>
                <a:tc>
                  <a:txBody>
                    <a:bodyPr/>
                    <a:lstStyle/>
                    <a:p>
                      <a:pPr algn="ctr" fontAlgn="ctr"/>
                      <a:r>
                        <a:rPr lang="cs-CZ" sz="1100" u="none" strike="noStrike" dirty="0">
                          <a:solidFill>
                            <a:schemeClr val="bg1"/>
                          </a:solidFill>
                          <a:effectLst/>
                        </a:rPr>
                        <a:t>57 000</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extLst>
                  <a:ext uri="{0D108BD9-81ED-4DB2-BD59-A6C34878D82A}">
                    <a16:rowId xmlns:a16="http://schemas.microsoft.com/office/drawing/2014/main" val="3166243059"/>
                  </a:ext>
                </a:extLst>
              </a:tr>
              <a:tr h="207873">
                <a:tc>
                  <a:txBody>
                    <a:bodyPr/>
                    <a:lstStyle/>
                    <a:p>
                      <a:pPr algn="l" fontAlgn="ctr"/>
                      <a:r>
                        <a:rPr lang="cs-CZ" sz="1100" u="none" strike="noStrike">
                          <a:solidFill>
                            <a:schemeClr val="bg1"/>
                          </a:solidFill>
                          <a:effectLst/>
                        </a:rPr>
                        <a:t>Nízkoprahová zařízení pro děti a mládež</a:t>
                      </a:r>
                      <a:endParaRPr lang="cs-CZ" sz="1100" b="0" i="1" u="none" strike="noStrike">
                        <a:solidFill>
                          <a:schemeClr val="bg1"/>
                        </a:solidFill>
                        <a:effectLst/>
                        <a:latin typeface="Times New Roman" panose="02020603050405020304" pitchFamily="18" charset="0"/>
                      </a:endParaRPr>
                    </a:p>
                  </a:txBody>
                  <a:tcPr marL="9449" marR="9449" marT="9449" marB="0" anchor="ctr">
                    <a:solidFill>
                      <a:srgbClr val="01994A"/>
                    </a:solidFill>
                  </a:tcPr>
                </a:tc>
                <a:tc>
                  <a:txBody>
                    <a:bodyPr/>
                    <a:lstStyle/>
                    <a:p>
                      <a:pPr algn="ctr" fontAlgn="ctr"/>
                      <a:r>
                        <a:rPr lang="cs-CZ" sz="1100" u="none" strike="noStrike" dirty="0">
                          <a:solidFill>
                            <a:schemeClr val="bg1"/>
                          </a:solidFill>
                          <a:effectLst/>
                        </a:rPr>
                        <a:t>57 000</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extLst>
                  <a:ext uri="{0D108BD9-81ED-4DB2-BD59-A6C34878D82A}">
                    <a16:rowId xmlns:a16="http://schemas.microsoft.com/office/drawing/2014/main" val="2024580468"/>
                  </a:ext>
                </a:extLst>
              </a:tr>
              <a:tr h="207873">
                <a:tc>
                  <a:txBody>
                    <a:bodyPr/>
                    <a:lstStyle/>
                    <a:p>
                      <a:pPr algn="l" fontAlgn="ctr"/>
                      <a:r>
                        <a:rPr lang="cs-CZ" sz="1100" u="none" strike="noStrike">
                          <a:solidFill>
                            <a:schemeClr val="bg1"/>
                          </a:solidFill>
                          <a:effectLst/>
                        </a:rPr>
                        <a:t>Intervenční centra</a:t>
                      </a:r>
                      <a:endParaRPr lang="cs-CZ" sz="1100" b="0" i="1" u="none" strike="noStrike">
                        <a:solidFill>
                          <a:schemeClr val="bg1"/>
                        </a:solidFill>
                        <a:effectLst/>
                        <a:latin typeface="Times New Roman" panose="02020603050405020304" pitchFamily="18" charset="0"/>
                      </a:endParaRPr>
                    </a:p>
                  </a:txBody>
                  <a:tcPr marL="9449" marR="9449" marT="9449" marB="0" anchor="ctr">
                    <a:solidFill>
                      <a:srgbClr val="01994A"/>
                    </a:solidFill>
                  </a:tcPr>
                </a:tc>
                <a:tc>
                  <a:txBody>
                    <a:bodyPr/>
                    <a:lstStyle/>
                    <a:p>
                      <a:pPr algn="ctr" fontAlgn="ctr"/>
                      <a:r>
                        <a:rPr lang="cs-CZ" sz="1100" u="none" strike="noStrike" dirty="0">
                          <a:solidFill>
                            <a:schemeClr val="bg1"/>
                          </a:solidFill>
                          <a:effectLst/>
                        </a:rPr>
                        <a:t>68 000</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extLst>
                  <a:ext uri="{0D108BD9-81ED-4DB2-BD59-A6C34878D82A}">
                    <a16:rowId xmlns:a16="http://schemas.microsoft.com/office/drawing/2014/main" val="3388495409"/>
                  </a:ext>
                </a:extLst>
              </a:tr>
              <a:tr h="207873">
                <a:tc>
                  <a:txBody>
                    <a:bodyPr/>
                    <a:lstStyle/>
                    <a:p>
                      <a:pPr algn="l" fontAlgn="ctr"/>
                      <a:r>
                        <a:rPr lang="cs-CZ" sz="1100" u="none" strike="noStrike">
                          <a:solidFill>
                            <a:schemeClr val="bg1"/>
                          </a:solidFill>
                          <a:effectLst/>
                        </a:rPr>
                        <a:t>Služby následné péče – ambulantní forma služby</a:t>
                      </a:r>
                      <a:endParaRPr lang="cs-CZ" sz="1100" b="0" i="1" u="none" strike="noStrike">
                        <a:solidFill>
                          <a:schemeClr val="bg1"/>
                        </a:solidFill>
                        <a:effectLst/>
                        <a:latin typeface="Times New Roman" panose="02020603050405020304" pitchFamily="18" charset="0"/>
                      </a:endParaRPr>
                    </a:p>
                  </a:txBody>
                  <a:tcPr marL="9449" marR="9449" marT="9449" marB="0" anchor="ctr">
                    <a:solidFill>
                      <a:srgbClr val="01994A"/>
                    </a:solidFill>
                  </a:tcPr>
                </a:tc>
                <a:tc>
                  <a:txBody>
                    <a:bodyPr/>
                    <a:lstStyle/>
                    <a:p>
                      <a:pPr algn="ctr" fontAlgn="ctr"/>
                      <a:r>
                        <a:rPr lang="cs-CZ" sz="1100" u="none" strike="noStrike" dirty="0">
                          <a:solidFill>
                            <a:schemeClr val="bg1"/>
                          </a:solidFill>
                          <a:effectLst/>
                        </a:rPr>
                        <a:t>77 000</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extLst>
                  <a:ext uri="{0D108BD9-81ED-4DB2-BD59-A6C34878D82A}">
                    <a16:rowId xmlns:a16="http://schemas.microsoft.com/office/drawing/2014/main" val="3679660844"/>
                  </a:ext>
                </a:extLst>
              </a:tr>
              <a:tr h="207873">
                <a:tc>
                  <a:txBody>
                    <a:bodyPr/>
                    <a:lstStyle/>
                    <a:p>
                      <a:pPr algn="l" fontAlgn="ctr"/>
                      <a:r>
                        <a:rPr lang="cs-CZ" sz="1100" u="none" strike="noStrike" dirty="0">
                          <a:solidFill>
                            <a:schemeClr val="bg1"/>
                          </a:solidFill>
                          <a:effectLst/>
                        </a:rPr>
                        <a:t>Sociálně terapeutické dílny</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tc>
                  <a:txBody>
                    <a:bodyPr/>
                    <a:lstStyle/>
                    <a:p>
                      <a:pPr algn="ctr" fontAlgn="ctr"/>
                      <a:r>
                        <a:rPr lang="cs-CZ" sz="1100" u="none" strike="noStrike" dirty="0">
                          <a:solidFill>
                            <a:schemeClr val="bg1"/>
                          </a:solidFill>
                          <a:effectLst/>
                        </a:rPr>
                        <a:t>60 000</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extLst>
                  <a:ext uri="{0D108BD9-81ED-4DB2-BD59-A6C34878D82A}">
                    <a16:rowId xmlns:a16="http://schemas.microsoft.com/office/drawing/2014/main" val="3333012717"/>
                  </a:ext>
                </a:extLst>
              </a:tr>
              <a:tr h="207873">
                <a:tc>
                  <a:txBody>
                    <a:bodyPr/>
                    <a:lstStyle/>
                    <a:p>
                      <a:pPr algn="l" fontAlgn="ctr"/>
                      <a:r>
                        <a:rPr lang="cs-CZ" sz="1100" u="none" strike="noStrike">
                          <a:solidFill>
                            <a:schemeClr val="bg1"/>
                          </a:solidFill>
                          <a:effectLst/>
                        </a:rPr>
                        <a:t>Sociální rehabilitace – terénní a ambulantní forma služby </a:t>
                      </a:r>
                      <a:endParaRPr lang="cs-CZ" sz="1100" b="0" i="1" u="none" strike="noStrike">
                        <a:solidFill>
                          <a:schemeClr val="bg1"/>
                        </a:solidFill>
                        <a:effectLst/>
                        <a:latin typeface="Times New Roman" panose="02020603050405020304" pitchFamily="18" charset="0"/>
                      </a:endParaRPr>
                    </a:p>
                  </a:txBody>
                  <a:tcPr marL="9449" marR="9449" marT="9449" marB="0" anchor="ctr">
                    <a:solidFill>
                      <a:srgbClr val="01994A"/>
                    </a:solidFill>
                  </a:tcPr>
                </a:tc>
                <a:tc>
                  <a:txBody>
                    <a:bodyPr/>
                    <a:lstStyle/>
                    <a:p>
                      <a:pPr algn="ctr" fontAlgn="ctr"/>
                      <a:r>
                        <a:rPr lang="cs-CZ" sz="1100" u="none" strike="noStrike" dirty="0">
                          <a:solidFill>
                            <a:schemeClr val="bg1"/>
                          </a:solidFill>
                          <a:effectLst/>
                        </a:rPr>
                        <a:t>65 000</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extLst>
                  <a:ext uri="{0D108BD9-81ED-4DB2-BD59-A6C34878D82A}">
                    <a16:rowId xmlns:a16="http://schemas.microsoft.com/office/drawing/2014/main" val="2566531563"/>
                  </a:ext>
                </a:extLst>
              </a:tr>
              <a:tr h="207873">
                <a:tc>
                  <a:txBody>
                    <a:bodyPr/>
                    <a:lstStyle/>
                    <a:p>
                      <a:pPr algn="l" fontAlgn="ctr"/>
                      <a:r>
                        <a:rPr lang="cs-CZ" sz="1100" u="none" strike="noStrike" dirty="0">
                          <a:solidFill>
                            <a:schemeClr val="bg1"/>
                          </a:solidFill>
                          <a:effectLst/>
                        </a:rPr>
                        <a:t>Noclehárny</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tc>
                  <a:txBody>
                    <a:bodyPr/>
                    <a:lstStyle/>
                    <a:p>
                      <a:pPr algn="ctr" fontAlgn="ctr"/>
                      <a:r>
                        <a:rPr lang="cs-CZ" sz="1100" u="none" strike="noStrike" dirty="0">
                          <a:solidFill>
                            <a:schemeClr val="bg1"/>
                          </a:solidFill>
                          <a:effectLst/>
                        </a:rPr>
                        <a:t>60 000</a:t>
                      </a:r>
                      <a:endParaRPr lang="cs-CZ" sz="1100" b="0" i="1" u="none" strike="noStrike" dirty="0">
                        <a:solidFill>
                          <a:schemeClr val="bg1"/>
                        </a:solidFill>
                        <a:effectLst/>
                        <a:latin typeface="Times New Roman" panose="02020603050405020304" pitchFamily="18" charset="0"/>
                      </a:endParaRPr>
                    </a:p>
                  </a:txBody>
                  <a:tcPr marL="9449" marR="9449" marT="9449" marB="0" anchor="ctr">
                    <a:solidFill>
                      <a:srgbClr val="01994A"/>
                    </a:solidFill>
                  </a:tcPr>
                </a:tc>
                <a:extLst>
                  <a:ext uri="{0D108BD9-81ED-4DB2-BD59-A6C34878D82A}">
                    <a16:rowId xmlns:a16="http://schemas.microsoft.com/office/drawing/2014/main" val="2231939266"/>
                  </a:ext>
                </a:extLst>
              </a:tr>
            </a:tbl>
          </a:graphicData>
        </a:graphic>
      </p:graphicFrame>
      <p:sp>
        <p:nvSpPr>
          <p:cNvPr id="5" name="Zástupný symbol pro číslo snímku 4">
            <a:extLst>
              <a:ext uri="{FF2B5EF4-FFF2-40B4-BE49-F238E27FC236}">
                <a16:creationId xmlns:a16="http://schemas.microsoft.com/office/drawing/2014/main" id="{36159A1D-C007-44A7-BD6E-A598886260B7}"/>
              </a:ext>
            </a:extLst>
          </p:cNvPr>
          <p:cNvSpPr>
            <a:spLocks noGrp="1"/>
          </p:cNvSpPr>
          <p:nvPr>
            <p:ph type="sldNum" sz="quarter" idx="12"/>
          </p:nvPr>
        </p:nvSpPr>
        <p:spPr/>
        <p:txBody>
          <a:bodyPr/>
          <a:lstStyle/>
          <a:p>
            <a:fld id="{4EF6FBF6-7ABC-4242-9CEE-9E0D204F2DC1}" type="slidenum">
              <a:rPr lang="cs-CZ" smtClean="0">
                <a:solidFill>
                  <a:schemeClr val="bg1"/>
                </a:solidFill>
              </a:rPr>
              <a:t>27</a:t>
            </a:fld>
            <a:endParaRPr lang="cs-CZ" dirty="0">
              <a:solidFill>
                <a:schemeClr val="bg1"/>
              </a:solidFill>
            </a:endParaRPr>
          </a:p>
        </p:txBody>
      </p:sp>
    </p:spTree>
    <p:extLst>
      <p:ext uri="{BB962C8B-B14F-4D97-AF65-F5344CB8AC3E}">
        <p14:creationId xmlns:p14="http://schemas.microsoft.com/office/powerpoint/2010/main" val="20145628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986518"/>
            <a:ext cx="8291264" cy="4178786"/>
          </a:xfrm>
        </p:spPr>
        <p:txBody>
          <a:bodyPr>
            <a:noAutofit/>
          </a:bodyPr>
          <a:lstStyle/>
          <a:p>
            <a:pPr marL="0" indent="0">
              <a:buNone/>
            </a:pPr>
            <a:endParaRPr lang="cs-CZ" sz="1100" dirty="0"/>
          </a:p>
          <a:p>
            <a:pPr marL="0" indent="0">
              <a:buNone/>
            </a:pPr>
            <a:endParaRPr lang="cs-CZ" sz="1100" dirty="0"/>
          </a:p>
          <a:p>
            <a:pPr marL="0" indent="0">
              <a:buNone/>
            </a:pPr>
            <a:endParaRPr lang="cs-CZ" sz="1200" b="1" dirty="0"/>
          </a:p>
          <a:p>
            <a:pPr marL="0" indent="0">
              <a:buNone/>
            </a:pPr>
            <a:r>
              <a:rPr lang="cs-CZ" sz="1200" b="1" dirty="0"/>
              <a:t> Skupina B: služby sociální péče – ambulantní a terénní forma služby</a:t>
            </a:r>
            <a:endParaRPr lang="cs-CZ" sz="1200" dirty="0"/>
          </a:p>
          <a:p>
            <a:pPr marL="400050" lvl="1" indent="0" algn="just">
              <a:buNone/>
            </a:pPr>
            <a:endParaRPr lang="cs-CZ" sz="12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1231106"/>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Úprava sankčních podmínek </a:t>
            </a:r>
            <a:endParaRPr lang="cs-CZ" dirty="0"/>
          </a:p>
          <a:p>
            <a:pPr algn="ctr"/>
            <a:r>
              <a:rPr lang="cs-CZ" sz="1200" b="1" dirty="0"/>
              <a:t>v případě kladné výše rozdílu mezi skutečně dosaženými výnosy a prokazatelnými náklady vzniklými v souvislosti se zajištěním sociální služby v souladu s Pověřením a veřejnoprávní smlouvou </a:t>
            </a:r>
          </a:p>
        </p:txBody>
      </p:sp>
      <p:graphicFrame>
        <p:nvGraphicFramePr>
          <p:cNvPr id="5" name="Tabulka 4">
            <a:extLst>
              <a:ext uri="{FF2B5EF4-FFF2-40B4-BE49-F238E27FC236}">
                <a16:creationId xmlns:a16="http://schemas.microsoft.com/office/drawing/2014/main" id="{56D83063-E73B-4C01-A8E9-03D34EDB8DA3}"/>
              </a:ext>
            </a:extLst>
          </p:cNvPr>
          <p:cNvGraphicFramePr>
            <a:graphicFrameLocks noGrp="1"/>
          </p:cNvGraphicFramePr>
          <p:nvPr>
            <p:extLst>
              <p:ext uri="{D42A27DB-BD31-4B8C-83A1-F6EECF244321}">
                <p14:modId xmlns:p14="http://schemas.microsoft.com/office/powerpoint/2010/main" val="3330887512"/>
              </p:ext>
            </p:extLst>
          </p:nvPr>
        </p:nvGraphicFramePr>
        <p:xfrm>
          <a:off x="539552" y="2911641"/>
          <a:ext cx="8178078" cy="3046241"/>
        </p:xfrm>
        <a:graphic>
          <a:graphicData uri="http://schemas.openxmlformats.org/drawingml/2006/table">
            <a:tbl>
              <a:tblPr>
                <a:tableStyleId>{5C22544A-7EE6-4342-B048-85BDC9FD1C3A}</a:tableStyleId>
              </a:tblPr>
              <a:tblGrid>
                <a:gridCol w="6930041">
                  <a:extLst>
                    <a:ext uri="{9D8B030D-6E8A-4147-A177-3AD203B41FA5}">
                      <a16:colId xmlns:a16="http://schemas.microsoft.com/office/drawing/2014/main" val="3979645798"/>
                    </a:ext>
                  </a:extLst>
                </a:gridCol>
                <a:gridCol w="1248037">
                  <a:extLst>
                    <a:ext uri="{9D8B030D-6E8A-4147-A177-3AD203B41FA5}">
                      <a16:colId xmlns:a16="http://schemas.microsoft.com/office/drawing/2014/main" val="2342944943"/>
                    </a:ext>
                  </a:extLst>
                </a:gridCol>
              </a:tblGrid>
              <a:tr h="785006">
                <a:tc>
                  <a:txBody>
                    <a:bodyPr/>
                    <a:lstStyle/>
                    <a:p>
                      <a:pPr algn="ctr" fontAlgn="ctr"/>
                      <a:r>
                        <a:rPr lang="cs-CZ" sz="1200" u="none" strike="noStrike" dirty="0">
                          <a:solidFill>
                            <a:schemeClr val="bg1"/>
                          </a:solidFill>
                          <a:effectLst/>
                        </a:rPr>
                        <a:t>Druh služby</a:t>
                      </a:r>
                      <a:endParaRPr lang="cs-CZ" sz="1200" b="1" i="1" u="none" strike="noStrike" dirty="0">
                        <a:solidFill>
                          <a:schemeClr val="bg1"/>
                        </a:solidFill>
                        <a:effectLst/>
                        <a:latin typeface="Times New Roman" panose="02020603050405020304" pitchFamily="18" charset="0"/>
                      </a:endParaRPr>
                    </a:p>
                  </a:txBody>
                  <a:tcPr marL="9525" marR="9525" marT="9525" marB="0" anchor="ctr">
                    <a:solidFill>
                      <a:schemeClr val="tx2"/>
                    </a:solidFill>
                  </a:tcPr>
                </a:tc>
                <a:tc>
                  <a:txBody>
                    <a:bodyPr/>
                    <a:lstStyle/>
                    <a:p>
                      <a:pPr algn="ctr" fontAlgn="ctr"/>
                      <a:r>
                        <a:rPr lang="cs-CZ" sz="1200" u="none" strike="noStrike" dirty="0">
                          <a:solidFill>
                            <a:schemeClr val="bg1"/>
                          </a:solidFill>
                          <a:effectLst/>
                        </a:rPr>
                        <a:t>Maximální výše nákladů na 1 úvazek měsíčně</a:t>
                      </a:r>
                      <a:endParaRPr lang="cs-CZ" sz="1200" b="1" i="1" u="none" strike="noStrike" dirty="0">
                        <a:solidFill>
                          <a:schemeClr val="bg1"/>
                        </a:solidFill>
                        <a:effectLst/>
                        <a:latin typeface="Times New Roman" panose="02020603050405020304" pitchFamily="18" charset="0"/>
                      </a:endParaRPr>
                    </a:p>
                  </a:txBody>
                  <a:tcPr marL="9525" marR="9525" marT="9525" marB="0" anchor="ctr">
                    <a:solidFill>
                      <a:schemeClr val="tx2"/>
                    </a:solidFill>
                  </a:tcPr>
                </a:tc>
                <a:extLst>
                  <a:ext uri="{0D108BD9-81ED-4DB2-BD59-A6C34878D82A}">
                    <a16:rowId xmlns:a16="http://schemas.microsoft.com/office/drawing/2014/main" val="204157611"/>
                  </a:ext>
                </a:extLst>
              </a:tr>
              <a:tr h="209550">
                <a:tc>
                  <a:txBody>
                    <a:bodyPr/>
                    <a:lstStyle/>
                    <a:p>
                      <a:pPr algn="l" fontAlgn="ctr"/>
                      <a:r>
                        <a:rPr lang="cs-CZ" sz="1200" u="none" strike="noStrike" dirty="0">
                          <a:solidFill>
                            <a:schemeClr val="bg1"/>
                          </a:solidFill>
                          <a:effectLst/>
                        </a:rPr>
                        <a:t>Centra denních služeb</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59 000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2764192988"/>
                  </a:ext>
                </a:extLst>
              </a:tr>
              <a:tr h="209550">
                <a:tc>
                  <a:txBody>
                    <a:bodyPr/>
                    <a:lstStyle/>
                    <a:p>
                      <a:pPr algn="l" fontAlgn="ctr"/>
                      <a:r>
                        <a:rPr lang="cs-CZ" sz="1200" u="none" strike="noStrike" dirty="0">
                          <a:solidFill>
                            <a:schemeClr val="bg1"/>
                          </a:solidFill>
                          <a:effectLst/>
                        </a:rPr>
                        <a:t>Denní stacionáře</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59 000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656073382"/>
                  </a:ext>
                </a:extLst>
              </a:tr>
              <a:tr h="209550">
                <a:tc>
                  <a:txBody>
                    <a:bodyPr/>
                    <a:lstStyle/>
                    <a:p>
                      <a:pPr algn="l" fontAlgn="ctr"/>
                      <a:r>
                        <a:rPr lang="cs-CZ" sz="1200" u="none" strike="noStrike" dirty="0">
                          <a:solidFill>
                            <a:schemeClr val="bg1"/>
                          </a:solidFill>
                          <a:effectLst/>
                        </a:rPr>
                        <a:t>Denní stacionář s převažující cílovou skupinou osob s poruchami autistického spektra</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65 000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3184302979"/>
                  </a:ext>
                </a:extLst>
              </a:tr>
              <a:tr h="209550">
                <a:tc>
                  <a:txBody>
                    <a:bodyPr/>
                    <a:lstStyle/>
                    <a:p>
                      <a:pPr algn="l" fontAlgn="ctr"/>
                      <a:r>
                        <a:rPr lang="cs-CZ" sz="1200" u="none" strike="noStrike" dirty="0">
                          <a:solidFill>
                            <a:schemeClr val="bg1"/>
                          </a:solidFill>
                          <a:effectLst/>
                        </a:rPr>
                        <a:t>Odlehčovací služby – ambulantní a terénní forma služby </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54 000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1199685110"/>
                  </a:ext>
                </a:extLst>
              </a:tr>
              <a:tr h="209550">
                <a:tc>
                  <a:txBody>
                    <a:bodyPr/>
                    <a:lstStyle/>
                    <a:p>
                      <a:pPr algn="l" fontAlgn="ctr"/>
                      <a:r>
                        <a:rPr lang="cs-CZ" sz="1200" u="none" strike="noStrike" dirty="0">
                          <a:solidFill>
                            <a:schemeClr val="bg1"/>
                          </a:solidFill>
                          <a:effectLst/>
                        </a:rPr>
                        <a:t>Průvodcovské a předčitatelské služby</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54 000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3988787131"/>
                  </a:ext>
                </a:extLst>
              </a:tr>
              <a:tr h="209550">
                <a:tc>
                  <a:txBody>
                    <a:bodyPr/>
                    <a:lstStyle/>
                    <a:p>
                      <a:pPr algn="l" fontAlgn="ctr"/>
                      <a:r>
                        <a:rPr lang="cs-CZ" sz="1200" u="none" strike="noStrike">
                          <a:solidFill>
                            <a:schemeClr val="bg1"/>
                          </a:solidFill>
                          <a:effectLst/>
                        </a:rPr>
                        <a:t>Osobní asistence</a:t>
                      </a:r>
                      <a:endParaRPr lang="cs-CZ" sz="1200" b="0" i="1" u="none" strike="noStrike">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b="1" u="none" strike="noStrike" dirty="0">
                          <a:solidFill>
                            <a:schemeClr val="bg1"/>
                          </a:solidFill>
                          <a:effectLst/>
                        </a:rPr>
                        <a:t>62 000</a:t>
                      </a:r>
                      <a:endParaRPr lang="cs-CZ" sz="1200" b="1"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2547723723"/>
                  </a:ext>
                </a:extLst>
              </a:tr>
              <a:tr h="209550">
                <a:tc>
                  <a:txBody>
                    <a:bodyPr/>
                    <a:lstStyle/>
                    <a:p>
                      <a:pPr algn="l" fontAlgn="ctr"/>
                      <a:r>
                        <a:rPr lang="cs-CZ" sz="1200" u="none" strike="noStrike">
                          <a:solidFill>
                            <a:schemeClr val="bg1"/>
                          </a:solidFill>
                          <a:effectLst/>
                        </a:rPr>
                        <a:t>Pečovatelská služba</a:t>
                      </a:r>
                      <a:endParaRPr lang="cs-CZ" sz="1200" b="0" i="1" u="none" strike="noStrike">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53 000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4287307786"/>
                  </a:ext>
                </a:extLst>
              </a:tr>
              <a:tr h="209550">
                <a:tc>
                  <a:txBody>
                    <a:bodyPr/>
                    <a:lstStyle/>
                    <a:p>
                      <a:pPr algn="l" fontAlgn="ctr"/>
                      <a:r>
                        <a:rPr lang="cs-CZ" sz="1200" u="none" strike="noStrike">
                          <a:solidFill>
                            <a:schemeClr val="bg1"/>
                          </a:solidFill>
                          <a:effectLst/>
                        </a:rPr>
                        <a:t>Pečovatelská služba s rozsahem nejméně 12 hodin denně vč. dnů pracovního klidu, resp. nejméně 84 hodin týdně</a:t>
                      </a:r>
                      <a:endParaRPr lang="cs-CZ" sz="1200" b="0" i="1" u="none" strike="noStrike">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62 000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3514051495"/>
                  </a:ext>
                </a:extLst>
              </a:tr>
              <a:tr h="209550">
                <a:tc>
                  <a:txBody>
                    <a:bodyPr/>
                    <a:lstStyle/>
                    <a:p>
                      <a:pPr algn="l" fontAlgn="ctr"/>
                      <a:r>
                        <a:rPr lang="cs-CZ" sz="1200" u="none" strike="noStrike">
                          <a:solidFill>
                            <a:schemeClr val="bg1"/>
                          </a:solidFill>
                          <a:effectLst/>
                        </a:rPr>
                        <a:t>Podpora samostatného bydlení</a:t>
                      </a:r>
                      <a:endParaRPr lang="cs-CZ" sz="1200" b="0" i="1" u="none" strike="noStrike">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72 000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3090455972"/>
                  </a:ext>
                </a:extLst>
              </a:tr>
              <a:tr h="209550">
                <a:tc>
                  <a:txBody>
                    <a:bodyPr/>
                    <a:lstStyle/>
                    <a:p>
                      <a:pPr algn="l" fontAlgn="ctr"/>
                      <a:r>
                        <a:rPr lang="cs-CZ" sz="1200" u="none" strike="noStrike">
                          <a:solidFill>
                            <a:schemeClr val="bg1"/>
                          </a:solidFill>
                          <a:effectLst/>
                        </a:rPr>
                        <a:t>Tísňová péče</a:t>
                      </a:r>
                      <a:endParaRPr lang="cs-CZ" sz="1200" b="0" i="1" u="none" strike="noStrike">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74 000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2521163084"/>
                  </a:ext>
                </a:extLst>
              </a:tr>
            </a:tbl>
          </a:graphicData>
        </a:graphic>
      </p:graphicFrame>
      <p:sp>
        <p:nvSpPr>
          <p:cNvPr id="6" name="Zástupný symbol pro číslo snímku 5">
            <a:extLst>
              <a:ext uri="{FF2B5EF4-FFF2-40B4-BE49-F238E27FC236}">
                <a16:creationId xmlns:a16="http://schemas.microsoft.com/office/drawing/2014/main" id="{9C68B95F-FCFA-4E28-8409-316B99F221C8}"/>
              </a:ext>
            </a:extLst>
          </p:cNvPr>
          <p:cNvSpPr>
            <a:spLocks noGrp="1"/>
          </p:cNvSpPr>
          <p:nvPr>
            <p:ph type="sldNum" sz="quarter" idx="12"/>
          </p:nvPr>
        </p:nvSpPr>
        <p:spPr/>
        <p:txBody>
          <a:bodyPr/>
          <a:lstStyle/>
          <a:p>
            <a:fld id="{4EF6FBF6-7ABC-4242-9CEE-9E0D204F2DC1}" type="slidenum">
              <a:rPr lang="cs-CZ" smtClean="0">
                <a:solidFill>
                  <a:schemeClr val="bg1"/>
                </a:solidFill>
              </a:rPr>
              <a:t>28</a:t>
            </a:fld>
            <a:endParaRPr lang="cs-CZ" dirty="0">
              <a:solidFill>
                <a:schemeClr val="bg1"/>
              </a:solidFill>
            </a:endParaRPr>
          </a:p>
        </p:txBody>
      </p:sp>
    </p:spTree>
    <p:extLst>
      <p:ext uri="{BB962C8B-B14F-4D97-AF65-F5344CB8AC3E}">
        <p14:creationId xmlns:p14="http://schemas.microsoft.com/office/powerpoint/2010/main" val="22854786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986518"/>
            <a:ext cx="8291264" cy="4178786"/>
          </a:xfrm>
        </p:spPr>
        <p:txBody>
          <a:bodyPr>
            <a:noAutofit/>
          </a:bodyPr>
          <a:lstStyle/>
          <a:p>
            <a:pPr marL="0" indent="0">
              <a:buNone/>
            </a:pPr>
            <a:endParaRPr lang="cs-CZ" sz="1100" dirty="0"/>
          </a:p>
          <a:p>
            <a:pPr marL="0" indent="0">
              <a:buNone/>
            </a:pPr>
            <a:endParaRPr lang="cs-CZ" sz="1100" dirty="0"/>
          </a:p>
          <a:p>
            <a:pPr marL="0" indent="0">
              <a:buNone/>
            </a:pPr>
            <a:endParaRPr lang="cs-CZ" sz="1200" b="1" dirty="0"/>
          </a:p>
          <a:p>
            <a:pPr marL="0" indent="0">
              <a:buNone/>
            </a:pPr>
            <a:r>
              <a:rPr lang="cs-CZ" sz="1200" b="1" dirty="0"/>
              <a:t> Skupina C: služby sociální prevence – pobytová forma služby</a:t>
            </a:r>
            <a:endParaRPr lang="cs-CZ" sz="1200" dirty="0"/>
          </a:p>
          <a:p>
            <a:pPr marL="400050" lvl="1" indent="0" algn="just">
              <a:buNone/>
            </a:pPr>
            <a:endParaRPr lang="cs-CZ" sz="12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124744"/>
            <a:ext cx="8291263" cy="1231106"/>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Úprava sankčních podmínek </a:t>
            </a:r>
            <a:endParaRPr lang="cs-CZ" dirty="0"/>
          </a:p>
          <a:p>
            <a:pPr algn="ctr"/>
            <a:r>
              <a:rPr lang="cs-CZ" sz="1200" b="1" dirty="0"/>
              <a:t>v případě kladné výše rozdílu mezi skutečně dosaženými výnosy a prokazatelnými náklady vzniklými v souvislosti se zajištěním sociální služby v souladu s Pověřením a veřejnoprávní smlouvou </a:t>
            </a:r>
          </a:p>
        </p:txBody>
      </p:sp>
      <p:graphicFrame>
        <p:nvGraphicFramePr>
          <p:cNvPr id="4" name="Tabulka 3">
            <a:extLst>
              <a:ext uri="{FF2B5EF4-FFF2-40B4-BE49-F238E27FC236}">
                <a16:creationId xmlns:a16="http://schemas.microsoft.com/office/drawing/2014/main" id="{39BA366A-55CD-4F87-994B-457E3F0AC7FD}"/>
              </a:ext>
            </a:extLst>
          </p:cNvPr>
          <p:cNvGraphicFramePr>
            <a:graphicFrameLocks noGrp="1"/>
          </p:cNvGraphicFramePr>
          <p:nvPr>
            <p:extLst>
              <p:ext uri="{D42A27DB-BD31-4B8C-83A1-F6EECF244321}">
                <p14:modId xmlns:p14="http://schemas.microsoft.com/office/powerpoint/2010/main" val="1797400987"/>
              </p:ext>
            </p:extLst>
          </p:nvPr>
        </p:nvGraphicFramePr>
        <p:xfrm>
          <a:off x="539552" y="3044674"/>
          <a:ext cx="8178079" cy="2217690"/>
        </p:xfrm>
        <a:graphic>
          <a:graphicData uri="http://schemas.openxmlformats.org/drawingml/2006/table">
            <a:tbl>
              <a:tblPr>
                <a:tableStyleId>{5C22544A-7EE6-4342-B048-85BDC9FD1C3A}</a:tableStyleId>
              </a:tblPr>
              <a:tblGrid>
                <a:gridCol w="6795869">
                  <a:extLst>
                    <a:ext uri="{9D8B030D-6E8A-4147-A177-3AD203B41FA5}">
                      <a16:colId xmlns:a16="http://schemas.microsoft.com/office/drawing/2014/main" val="3826903377"/>
                    </a:ext>
                  </a:extLst>
                </a:gridCol>
                <a:gridCol w="1382210">
                  <a:extLst>
                    <a:ext uri="{9D8B030D-6E8A-4147-A177-3AD203B41FA5}">
                      <a16:colId xmlns:a16="http://schemas.microsoft.com/office/drawing/2014/main" val="683011716"/>
                    </a:ext>
                  </a:extLst>
                </a:gridCol>
              </a:tblGrid>
              <a:tr h="960390">
                <a:tc>
                  <a:txBody>
                    <a:bodyPr/>
                    <a:lstStyle/>
                    <a:p>
                      <a:pPr algn="ctr" fontAlgn="ctr"/>
                      <a:r>
                        <a:rPr lang="cs-CZ" sz="1200" u="none" strike="noStrike" dirty="0">
                          <a:solidFill>
                            <a:schemeClr val="bg1"/>
                          </a:solidFill>
                          <a:effectLst/>
                        </a:rPr>
                        <a:t>Druh služby</a:t>
                      </a:r>
                      <a:endParaRPr lang="cs-CZ" sz="1200" b="1" i="1" u="none" strike="noStrike" dirty="0">
                        <a:solidFill>
                          <a:schemeClr val="bg1"/>
                        </a:solidFill>
                        <a:effectLst/>
                        <a:latin typeface="Times New Roman" panose="02020603050405020304" pitchFamily="18" charset="0"/>
                      </a:endParaRPr>
                    </a:p>
                  </a:txBody>
                  <a:tcPr marL="9525" marR="9525" marT="9525" marB="0" anchor="ctr">
                    <a:solidFill>
                      <a:schemeClr val="tx2"/>
                    </a:solidFill>
                  </a:tcPr>
                </a:tc>
                <a:tc>
                  <a:txBody>
                    <a:bodyPr/>
                    <a:lstStyle/>
                    <a:p>
                      <a:pPr algn="ctr" fontAlgn="ctr"/>
                      <a:r>
                        <a:rPr lang="cs-CZ" sz="1200" u="none" strike="noStrike" dirty="0">
                          <a:solidFill>
                            <a:schemeClr val="bg1"/>
                          </a:solidFill>
                          <a:effectLst/>
                        </a:rPr>
                        <a:t>Maximální výše nákladů na 1 lůžkoden</a:t>
                      </a:r>
                      <a:endParaRPr lang="cs-CZ" sz="1200" b="1" i="1" u="none" strike="noStrike" dirty="0">
                        <a:solidFill>
                          <a:schemeClr val="bg1"/>
                        </a:solidFill>
                        <a:effectLst/>
                        <a:latin typeface="Times New Roman" panose="02020603050405020304" pitchFamily="18" charset="0"/>
                      </a:endParaRPr>
                    </a:p>
                  </a:txBody>
                  <a:tcPr marL="9525" marR="9525" marT="9525" marB="0" anchor="ctr">
                    <a:solidFill>
                      <a:schemeClr val="tx2"/>
                    </a:solidFill>
                  </a:tcPr>
                </a:tc>
                <a:extLst>
                  <a:ext uri="{0D108BD9-81ED-4DB2-BD59-A6C34878D82A}">
                    <a16:rowId xmlns:a16="http://schemas.microsoft.com/office/drawing/2014/main" val="154854794"/>
                  </a:ext>
                </a:extLst>
              </a:tr>
              <a:tr h="209550">
                <a:tc>
                  <a:txBody>
                    <a:bodyPr/>
                    <a:lstStyle/>
                    <a:p>
                      <a:pPr algn="l" fontAlgn="ctr"/>
                      <a:r>
                        <a:rPr lang="cs-CZ" sz="1200" u="none" strike="noStrike" dirty="0">
                          <a:solidFill>
                            <a:schemeClr val="bg1"/>
                          </a:solidFill>
                          <a:effectLst/>
                        </a:rPr>
                        <a:t>Azylové domy – rodiny s dětmi</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750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2188503764"/>
                  </a:ext>
                </a:extLst>
              </a:tr>
              <a:tr h="209550">
                <a:tc>
                  <a:txBody>
                    <a:bodyPr/>
                    <a:lstStyle/>
                    <a:p>
                      <a:pPr algn="l" fontAlgn="ctr"/>
                      <a:r>
                        <a:rPr lang="cs-CZ" sz="1200" u="none" strike="noStrike" dirty="0">
                          <a:solidFill>
                            <a:schemeClr val="bg1"/>
                          </a:solidFill>
                          <a:effectLst/>
                        </a:rPr>
                        <a:t>Azylové domy – jednotlivci</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550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3993948817"/>
                  </a:ext>
                </a:extLst>
              </a:tr>
              <a:tr h="209550">
                <a:tc>
                  <a:txBody>
                    <a:bodyPr/>
                    <a:lstStyle/>
                    <a:p>
                      <a:pPr algn="l" fontAlgn="ctr"/>
                      <a:r>
                        <a:rPr lang="cs-CZ" sz="1200" u="none" strike="noStrike" dirty="0">
                          <a:solidFill>
                            <a:schemeClr val="bg1"/>
                          </a:solidFill>
                          <a:effectLst/>
                        </a:rPr>
                        <a:t>Domy na půl cesty</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750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3494363022"/>
                  </a:ext>
                </a:extLst>
              </a:tr>
              <a:tr h="209550">
                <a:tc>
                  <a:txBody>
                    <a:bodyPr/>
                    <a:lstStyle/>
                    <a:p>
                      <a:pPr algn="l" fontAlgn="ctr"/>
                      <a:r>
                        <a:rPr lang="cs-CZ" sz="1200" u="none" strike="noStrike" dirty="0">
                          <a:solidFill>
                            <a:schemeClr val="bg1"/>
                          </a:solidFill>
                          <a:effectLst/>
                        </a:rPr>
                        <a:t>Služby následné péče - pobytová forma služby</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900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1494501261"/>
                  </a:ext>
                </a:extLst>
              </a:tr>
              <a:tr h="209550">
                <a:tc>
                  <a:txBody>
                    <a:bodyPr/>
                    <a:lstStyle/>
                    <a:p>
                      <a:pPr algn="l" fontAlgn="ctr"/>
                      <a:r>
                        <a:rPr lang="cs-CZ" sz="1200" u="none" strike="noStrike" dirty="0">
                          <a:solidFill>
                            <a:schemeClr val="bg1"/>
                          </a:solidFill>
                          <a:effectLst/>
                        </a:rPr>
                        <a:t>Terapeutické komunity</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900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1352146424"/>
                  </a:ext>
                </a:extLst>
              </a:tr>
              <a:tr h="209550">
                <a:tc>
                  <a:txBody>
                    <a:bodyPr/>
                    <a:lstStyle/>
                    <a:p>
                      <a:pPr algn="l" fontAlgn="ctr"/>
                      <a:r>
                        <a:rPr lang="cs-CZ" sz="1200" u="none" strike="noStrike">
                          <a:solidFill>
                            <a:schemeClr val="bg1"/>
                          </a:solidFill>
                          <a:effectLst/>
                        </a:rPr>
                        <a:t>Sociální rehabilitace – pobytová forma služby</a:t>
                      </a:r>
                      <a:endParaRPr lang="cs-CZ" sz="1200" b="0" i="1" u="none" strike="noStrike">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900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1167113392"/>
                  </a:ext>
                </a:extLst>
              </a:tr>
            </a:tbl>
          </a:graphicData>
        </a:graphic>
      </p:graphicFrame>
      <p:sp>
        <p:nvSpPr>
          <p:cNvPr id="6" name="Zástupný symbol pro číslo snímku 5">
            <a:extLst>
              <a:ext uri="{FF2B5EF4-FFF2-40B4-BE49-F238E27FC236}">
                <a16:creationId xmlns:a16="http://schemas.microsoft.com/office/drawing/2014/main" id="{C32838AE-19D0-4036-8B6E-B765E7728F58}"/>
              </a:ext>
            </a:extLst>
          </p:cNvPr>
          <p:cNvSpPr>
            <a:spLocks noGrp="1"/>
          </p:cNvSpPr>
          <p:nvPr>
            <p:ph type="sldNum" sz="quarter" idx="12"/>
          </p:nvPr>
        </p:nvSpPr>
        <p:spPr/>
        <p:txBody>
          <a:bodyPr/>
          <a:lstStyle/>
          <a:p>
            <a:fld id="{4EF6FBF6-7ABC-4242-9CEE-9E0D204F2DC1}" type="slidenum">
              <a:rPr lang="cs-CZ" smtClean="0">
                <a:solidFill>
                  <a:schemeClr val="bg1"/>
                </a:solidFill>
              </a:rPr>
              <a:t>29</a:t>
            </a:fld>
            <a:endParaRPr lang="cs-CZ" dirty="0">
              <a:solidFill>
                <a:schemeClr val="bg1"/>
              </a:solidFill>
            </a:endParaRPr>
          </a:p>
        </p:txBody>
      </p:sp>
    </p:spTree>
    <p:extLst>
      <p:ext uri="{BB962C8B-B14F-4D97-AF65-F5344CB8AC3E}">
        <p14:creationId xmlns:p14="http://schemas.microsoft.com/office/powerpoint/2010/main" val="19167908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986518"/>
            <a:ext cx="8291264" cy="4178786"/>
          </a:xfrm>
        </p:spPr>
        <p:txBody>
          <a:bodyPr>
            <a:noAutofit/>
          </a:bodyPr>
          <a:lstStyle/>
          <a:p>
            <a:pPr marL="0" indent="0">
              <a:buNone/>
            </a:pPr>
            <a:r>
              <a:rPr lang="cs-CZ" sz="1200" b="1" dirty="0"/>
              <a:t> </a:t>
            </a:r>
          </a:p>
          <a:p>
            <a:pPr marL="0" indent="0">
              <a:buNone/>
            </a:pPr>
            <a:r>
              <a:rPr lang="cs-CZ" sz="1200" b="1" dirty="0"/>
              <a:t> Skupina D: služby sociální péče – pobytová forma služby</a:t>
            </a:r>
            <a:endParaRPr lang="cs-CZ" sz="1200" dirty="0"/>
          </a:p>
          <a:p>
            <a:pPr marL="400050" lvl="1" indent="0" algn="just">
              <a:buNone/>
            </a:pPr>
            <a:endParaRPr lang="cs-CZ" sz="12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012516"/>
            <a:ext cx="8291263" cy="1231106"/>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Úprava sankčních podmínek </a:t>
            </a:r>
            <a:endParaRPr lang="cs-CZ" dirty="0"/>
          </a:p>
          <a:p>
            <a:pPr algn="ctr"/>
            <a:r>
              <a:rPr lang="cs-CZ" sz="1200" b="1" dirty="0"/>
              <a:t>v případě kladné výše rozdílu mezi skutečně dosaženými výnosy a prokazatelnými náklady vzniklými v souvislosti se zajištěním sociální služby v souladu s Pověřením a veřejnoprávní smlouvou </a:t>
            </a:r>
          </a:p>
        </p:txBody>
      </p:sp>
      <p:graphicFrame>
        <p:nvGraphicFramePr>
          <p:cNvPr id="6" name="Tabulka 5">
            <a:extLst>
              <a:ext uri="{FF2B5EF4-FFF2-40B4-BE49-F238E27FC236}">
                <a16:creationId xmlns:a16="http://schemas.microsoft.com/office/drawing/2014/main" id="{E5114E32-A145-4A7A-BF5D-33680964EA07}"/>
              </a:ext>
            </a:extLst>
          </p:cNvPr>
          <p:cNvGraphicFramePr>
            <a:graphicFrameLocks noGrp="1"/>
          </p:cNvGraphicFramePr>
          <p:nvPr>
            <p:extLst>
              <p:ext uri="{D42A27DB-BD31-4B8C-83A1-F6EECF244321}">
                <p14:modId xmlns:p14="http://schemas.microsoft.com/office/powerpoint/2010/main" val="3605226698"/>
              </p:ext>
            </p:extLst>
          </p:nvPr>
        </p:nvGraphicFramePr>
        <p:xfrm>
          <a:off x="560139" y="2441668"/>
          <a:ext cx="8023720" cy="3831648"/>
        </p:xfrm>
        <a:graphic>
          <a:graphicData uri="http://schemas.openxmlformats.org/drawingml/2006/table">
            <a:tbl>
              <a:tblPr>
                <a:tableStyleId>{5C22544A-7EE6-4342-B048-85BDC9FD1C3A}</a:tableStyleId>
              </a:tblPr>
              <a:tblGrid>
                <a:gridCol w="6348055">
                  <a:extLst>
                    <a:ext uri="{9D8B030D-6E8A-4147-A177-3AD203B41FA5}">
                      <a16:colId xmlns:a16="http://schemas.microsoft.com/office/drawing/2014/main" val="254127636"/>
                    </a:ext>
                  </a:extLst>
                </a:gridCol>
                <a:gridCol w="1675665">
                  <a:extLst>
                    <a:ext uri="{9D8B030D-6E8A-4147-A177-3AD203B41FA5}">
                      <a16:colId xmlns:a16="http://schemas.microsoft.com/office/drawing/2014/main" val="2504611613"/>
                    </a:ext>
                  </a:extLst>
                </a:gridCol>
              </a:tblGrid>
              <a:tr h="549991">
                <a:tc>
                  <a:txBody>
                    <a:bodyPr/>
                    <a:lstStyle/>
                    <a:p>
                      <a:pPr algn="ctr" fontAlgn="ctr"/>
                      <a:r>
                        <a:rPr lang="cs-CZ" sz="1100" u="none" strike="noStrike" dirty="0">
                          <a:solidFill>
                            <a:schemeClr val="bg1"/>
                          </a:solidFill>
                          <a:effectLst/>
                        </a:rPr>
                        <a:t>Druh služby</a:t>
                      </a:r>
                      <a:endParaRPr lang="cs-CZ" sz="1100" b="1" i="1" u="none" strike="noStrike" dirty="0">
                        <a:solidFill>
                          <a:schemeClr val="bg1"/>
                        </a:solidFill>
                        <a:effectLst/>
                        <a:latin typeface="Times New Roman" panose="02020603050405020304" pitchFamily="18" charset="0"/>
                      </a:endParaRPr>
                    </a:p>
                  </a:txBody>
                  <a:tcPr marL="8381" marR="8381" marT="8381" marB="0" anchor="ctr">
                    <a:solidFill>
                      <a:schemeClr val="tx2"/>
                    </a:solidFill>
                  </a:tcPr>
                </a:tc>
                <a:tc>
                  <a:txBody>
                    <a:bodyPr/>
                    <a:lstStyle/>
                    <a:p>
                      <a:pPr algn="ctr" fontAlgn="ctr"/>
                      <a:r>
                        <a:rPr lang="cs-CZ" sz="1100" u="none" strike="noStrike" dirty="0">
                          <a:solidFill>
                            <a:schemeClr val="bg1"/>
                          </a:solidFill>
                          <a:effectLst/>
                        </a:rPr>
                        <a:t>Maximální výše nákladů na 1 lůžkoden</a:t>
                      </a:r>
                      <a:endParaRPr lang="cs-CZ" sz="1100" b="1" i="1" u="none" strike="noStrike" dirty="0">
                        <a:solidFill>
                          <a:schemeClr val="bg1"/>
                        </a:solidFill>
                        <a:effectLst/>
                        <a:latin typeface="Times New Roman" panose="02020603050405020304" pitchFamily="18" charset="0"/>
                      </a:endParaRPr>
                    </a:p>
                  </a:txBody>
                  <a:tcPr marL="8381" marR="8381" marT="8381" marB="0" anchor="ctr">
                    <a:solidFill>
                      <a:schemeClr val="tx2"/>
                    </a:solidFill>
                  </a:tcPr>
                </a:tc>
                <a:extLst>
                  <a:ext uri="{0D108BD9-81ED-4DB2-BD59-A6C34878D82A}">
                    <a16:rowId xmlns:a16="http://schemas.microsoft.com/office/drawing/2014/main" val="1617106886"/>
                  </a:ext>
                </a:extLst>
              </a:tr>
              <a:tr h="185852">
                <a:tc>
                  <a:txBody>
                    <a:bodyPr/>
                    <a:lstStyle/>
                    <a:p>
                      <a:pPr algn="l" fontAlgn="ctr"/>
                      <a:r>
                        <a:rPr lang="cs-CZ" sz="1100" b="1" u="none" strike="noStrike" dirty="0">
                          <a:solidFill>
                            <a:schemeClr val="bg1"/>
                          </a:solidFill>
                          <a:effectLst/>
                        </a:rPr>
                        <a:t>DOMOVY PRO OSOBY SE ZDRAVOTNÍM POSTIŽENÍM</a:t>
                      </a:r>
                      <a:endParaRPr lang="cs-CZ" sz="1100" b="1"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tc>
                  <a:txBody>
                    <a:bodyPr/>
                    <a:lstStyle/>
                    <a:p>
                      <a:pPr algn="ctr" fontAlgn="ctr"/>
                      <a:r>
                        <a:rPr lang="cs-CZ" sz="1100" u="none" strike="noStrike" dirty="0">
                          <a:solidFill>
                            <a:schemeClr val="bg1"/>
                          </a:solidFill>
                          <a:effectLst/>
                        </a:rPr>
                        <a:t> </a:t>
                      </a:r>
                      <a:endParaRPr lang="cs-CZ" sz="1100" b="0"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extLst>
                  <a:ext uri="{0D108BD9-81ED-4DB2-BD59-A6C34878D82A}">
                    <a16:rowId xmlns:a16="http://schemas.microsoft.com/office/drawing/2014/main" val="3718510491"/>
                  </a:ext>
                </a:extLst>
              </a:tr>
              <a:tr h="185852">
                <a:tc>
                  <a:txBody>
                    <a:bodyPr/>
                    <a:lstStyle/>
                    <a:p>
                      <a:pPr algn="l" fontAlgn="ctr"/>
                      <a:r>
                        <a:rPr lang="cs-CZ" sz="1100" u="none" strike="noStrike" dirty="0">
                          <a:solidFill>
                            <a:schemeClr val="bg1"/>
                          </a:solidFill>
                          <a:effectLst/>
                        </a:rPr>
                        <a:t>Podíl uživatelů ve III. a IV. stupni závislosti do 65 %</a:t>
                      </a:r>
                      <a:endParaRPr lang="cs-CZ" sz="1100" b="0"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tc>
                  <a:txBody>
                    <a:bodyPr/>
                    <a:lstStyle/>
                    <a:p>
                      <a:pPr algn="ctr" fontAlgn="ctr"/>
                      <a:r>
                        <a:rPr lang="cs-CZ" sz="1100" u="none" strike="noStrike" dirty="0">
                          <a:solidFill>
                            <a:schemeClr val="bg1"/>
                          </a:solidFill>
                          <a:effectLst/>
                        </a:rPr>
                        <a:t>1 650</a:t>
                      </a:r>
                      <a:endParaRPr lang="cs-CZ" sz="1100" b="0"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extLst>
                  <a:ext uri="{0D108BD9-81ED-4DB2-BD59-A6C34878D82A}">
                    <a16:rowId xmlns:a16="http://schemas.microsoft.com/office/drawing/2014/main" val="2265196675"/>
                  </a:ext>
                </a:extLst>
              </a:tr>
              <a:tr h="185852">
                <a:tc>
                  <a:txBody>
                    <a:bodyPr/>
                    <a:lstStyle/>
                    <a:p>
                      <a:pPr algn="l" fontAlgn="ctr"/>
                      <a:r>
                        <a:rPr lang="cs-CZ" sz="1100" u="none" strike="noStrike" dirty="0">
                          <a:solidFill>
                            <a:schemeClr val="bg1"/>
                          </a:solidFill>
                          <a:effectLst/>
                        </a:rPr>
                        <a:t>Podíl uživatelů ve III. a IV. stupni závislosti od 66 do 80 %</a:t>
                      </a:r>
                      <a:endParaRPr lang="cs-CZ" sz="1100" b="0"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tc>
                  <a:txBody>
                    <a:bodyPr/>
                    <a:lstStyle/>
                    <a:p>
                      <a:pPr algn="ctr" fontAlgn="ctr"/>
                      <a:r>
                        <a:rPr lang="cs-CZ" sz="1100" u="none" strike="noStrike" dirty="0">
                          <a:solidFill>
                            <a:schemeClr val="bg1"/>
                          </a:solidFill>
                          <a:effectLst/>
                        </a:rPr>
                        <a:t>1 800</a:t>
                      </a:r>
                      <a:endParaRPr lang="cs-CZ" sz="1100" b="0"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extLst>
                  <a:ext uri="{0D108BD9-81ED-4DB2-BD59-A6C34878D82A}">
                    <a16:rowId xmlns:a16="http://schemas.microsoft.com/office/drawing/2014/main" val="1562074998"/>
                  </a:ext>
                </a:extLst>
              </a:tr>
              <a:tr h="185852">
                <a:tc>
                  <a:txBody>
                    <a:bodyPr/>
                    <a:lstStyle/>
                    <a:p>
                      <a:pPr algn="l" fontAlgn="ctr"/>
                      <a:r>
                        <a:rPr lang="cs-CZ" sz="1100" u="none" strike="noStrike" dirty="0">
                          <a:solidFill>
                            <a:schemeClr val="bg1"/>
                          </a:solidFill>
                          <a:effectLst/>
                        </a:rPr>
                        <a:t>Podíl uživatelů ve III. a IV. stupni závislosti od 81 do 100 %</a:t>
                      </a:r>
                      <a:endParaRPr lang="cs-CZ" sz="1100" b="0"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tc>
                  <a:txBody>
                    <a:bodyPr/>
                    <a:lstStyle/>
                    <a:p>
                      <a:pPr algn="ctr" fontAlgn="ctr"/>
                      <a:r>
                        <a:rPr lang="cs-CZ" sz="1100" u="none" strike="noStrike" dirty="0">
                          <a:solidFill>
                            <a:schemeClr val="bg1"/>
                          </a:solidFill>
                          <a:effectLst/>
                        </a:rPr>
                        <a:t> </a:t>
                      </a:r>
                      <a:endParaRPr lang="cs-CZ" sz="1100" b="0"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extLst>
                  <a:ext uri="{0D108BD9-81ED-4DB2-BD59-A6C34878D82A}">
                    <a16:rowId xmlns:a16="http://schemas.microsoft.com/office/drawing/2014/main" val="2007762063"/>
                  </a:ext>
                </a:extLst>
              </a:tr>
              <a:tr h="451622">
                <a:tc>
                  <a:txBody>
                    <a:bodyPr/>
                    <a:lstStyle/>
                    <a:p>
                      <a:pPr algn="just" fontAlgn="ctr"/>
                      <a:r>
                        <a:rPr lang="cs-CZ" sz="1100" u="none" strike="noStrike" dirty="0">
                          <a:solidFill>
                            <a:schemeClr val="bg1"/>
                          </a:solidFill>
                          <a:effectLst/>
                        </a:rPr>
                        <a:t>Zařízení, ve kterých probíhá proces transformace (služba má ke dni podání žádosti o finanční podporu transformační plán schválený Jihomoravským krajem)</a:t>
                      </a:r>
                      <a:endParaRPr lang="cs-CZ" sz="1100" b="0"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tc>
                  <a:txBody>
                    <a:bodyPr/>
                    <a:lstStyle/>
                    <a:p>
                      <a:pPr algn="ctr" fontAlgn="ctr"/>
                      <a:r>
                        <a:rPr lang="cs-CZ" sz="1100" u="none" strike="noStrike" dirty="0">
                          <a:solidFill>
                            <a:schemeClr val="bg1"/>
                          </a:solidFill>
                          <a:effectLst/>
                        </a:rPr>
                        <a:t>1950</a:t>
                      </a:r>
                      <a:endParaRPr lang="cs-CZ" sz="1100" b="0"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extLst>
                  <a:ext uri="{0D108BD9-81ED-4DB2-BD59-A6C34878D82A}">
                    <a16:rowId xmlns:a16="http://schemas.microsoft.com/office/drawing/2014/main" val="1548717564"/>
                  </a:ext>
                </a:extLst>
              </a:tr>
              <a:tr h="185852">
                <a:tc>
                  <a:txBody>
                    <a:bodyPr/>
                    <a:lstStyle/>
                    <a:p>
                      <a:pPr algn="l" fontAlgn="ctr"/>
                      <a:r>
                        <a:rPr lang="cs-CZ" sz="1100" b="1" u="none" strike="noStrike" dirty="0">
                          <a:solidFill>
                            <a:schemeClr val="bg1"/>
                          </a:solidFill>
                          <a:effectLst/>
                        </a:rPr>
                        <a:t>DOMOVY PRO SENIORY</a:t>
                      </a:r>
                      <a:endParaRPr lang="cs-CZ" sz="1100" b="1"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tc>
                  <a:txBody>
                    <a:bodyPr/>
                    <a:lstStyle/>
                    <a:p>
                      <a:pPr algn="ctr" fontAlgn="ctr"/>
                      <a:r>
                        <a:rPr lang="cs-CZ" sz="1100" u="none" strike="noStrike" dirty="0">
                          <a:solidFill>
                            <a:schemeClr val="bg1"/>
                          </a:solidFill>
                          <a:effectLst/>
                        </a:rPr>
                        <a:t> </a:t>
                      </a:r>
                      <a:endParaRPr lang="cs-CZ" sz="1100" b="0"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extLst>
                  <a:ext uri="{0D108BD9-81ED-4DB2-BD59-A6C34878D82A}">
                    <a16:rowId xmlns:a16="http://schemas.microsoft.com/office/drawing/2014/main" val="3068362918"/>
                  </a:ext>
                </a:extLst>
              </a:tr>
              <a:tr h="185852">
                <a:tc>
                  <a:txBody>
                    <a:bodyPr/>
                    <a:lstStyle/>
                    <a:p>
                      <a:pPr algn="l" fontAlgn="ctr"/>
                      <a:r>
                        <a:rPr lang="cs-CZ" sz="1100" u="none" strike="noStrike">
                          <a:solidFill>
                            <a:schemeClr val="bg1"/>
                          </a:solidFill>
                          <a:effectLst/>
                        </a:rPr>
                        <a:t>Podíl uživatelů ve III. a IV. stupni závislosti do 50 %</a:t>
                      </a:r>
                      <a:endParaRPr lang="cs-CZ" sz="1100" b="0" i="1" u="none" strike="noStrike">
                        <a:solidFill>
                          <a:schemeClr val="bg1"/>
                        </a:solidFill>
                        <a:effectLst/>
                        <a:latin typeface="Times New Roman" panose="02020603050405020304" pitchFamily="18" charset="0"/>
                      </a:endParaRPr>
                    </a:p>
                  </a:txBody>
                  <a:tcPr marL="8381" marR="8381" marT="8381" marB="0" anchor="ctr">
                    <a:solidFill>
                      <a:srgbClr val="01994A"/>
                    </a:solidFill>
                  </a:tcPr>
                </a:tc>
                <a:tc>
                  <a:txBody>
                    <a:bodyPr/>
                    <a:lstStyle/>
                    <a:p>
                      <a:pPr algn="ctr" fontAlgn="ctr"/>
                      <a:r>
                        <a:rPr lang="cs-CZ" sz="1100" u="none" strike="noStrike" dirty="0">
                          <a:solidFill>
                            <a:schemeClr val="bg1"/>
                          </a:solidFill>
                          <a:effectLst/>
                        </a:rPr>
                        <a:t>1 600</a:t>
                      </a:r>
                      <a:endParaRPr lang="cs-CZ" sz="1100" b="0"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extLst>
                  <a:ext uri="{0D108BD9-81ED-4DB2-BD59-A6C34878D82A}">
                    <a16:rowId xmlns:a16="http://schemas.microsoft.com/office/drawing/2014/main" val="160827953"/>
                  </a:ext>
                </a:extLst>
              </a:tr>
              <a:tr h="185852">
                <a:tc>
                  <a:txBody>
                    <a:bodyPr/>
                    <a:lstStyle/>
                    <a:p>
                      <a:pPr algn="l" fontAlgn="ctr"/>
                      <a:r>
                        <a:rPr lang="cs-CZ" sz="1100" u="none" strike="noStrike">
                          <a:solidFill>
                            <a:schemeClr val="bg1"/>
                          </a:solidFill>
                          <a:effectLst/>
                        </a:rPr>
                        <a:t>Podíl uživatelů ve III. a IV. stupni závislosti od 51 do 80 %</a:t>
                      </a:r>
                      <a:endParaRPr lang="cs-CZ" sz="1100" b="0" i="1" u="none" strike="noStrike">
                        <a:solidFill>
                          <a:schemeClr val="bg1"/>
                        </a:solidFill>
                        <a:effectLst/>
                        <a:latin typeface="Times New Roman" panose="02020603050405020304" pitchFamily="18" charset="0"/>
                      </a:endParaRPr>
                    </a:p>
                  </a:txBody>
                  <a:tcPr marL="8381" marR="8381" marT="8381" marB="0" anchor="ctr">
                    <a:solidFill>
                      <a:srgbClr val="01994A"/>
                    </a:solidFill>
                  </a:tcPr>
                </a:tc>
                <a:tc>
                  <a:txBody>
                    <a:bodyPr/>
                    <a:lstStyle/>
                    <a:p>
                      <a:pPr algn="ctr" fontAlgn="ctr"/>
                      <a:r>
                        <a:rPr lang="cs-CZ" sz="1100" u="none" strike="noStrike" dirty="0">
                          <a:solidFill>
                            <a:schemeClr val="bg1"/>
                          </a:solidFill>
                          <a:effectLst/>
                        </a:rPr>
                        <a:t>1 650</a:t>
                      </a:r>
                      <a:endParaRPr lang="cs-CZ" sz="1100" b="0"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extLst>
                  <a:ext uri="{0D108BD9-81ED-4DB2-BD59-A6C34878D82A}">
                    <a16:rowId xmlns:a16="http://schemas.microsoft.com/office/drawing/2014/main" val="358686147"/>
                  </a:ext>
                </a:extLst>
              </a:tr>
              <a:tr h="185852">
                <a:tc>
                  <a:txBody>
                    <a:bodyPr/>
                    <a:lstStyle/>
                    <a:p>
                      <a:pPr algn="l" fontAlgn="ctr"/>
                      <a:r>
                        <a:rPr lang="cs-CZ" sz="1100" u="none" strike="noStrike">
                          <a:solidFill>
                            <a:schemeClr val="bg1"/>
                          </a:solidFill>
                          <a:effectLst/>
                        </a:rPr>
                        <a:t>Podíl uživatelů ve III. a IV. stupni závislosti od 81 do 100 %</a:t>
                      </a:r>
                      <a:endParaRPr lang="cs-CZ" sz="1100" b="0" i="1" u="none" strike="noStrike">
                        <a:solidFill>
                          <a:schemeClr val="bg1"/>
                        </a:solidFill>
                        <a:effectLst/>
                        <a:latin typeface="Times New Roman" panose="02020603050405020304" pitchFamily="18" charset="0"/>
                      </a:endParaRPr>
                    </a:p>
                  </a:txBody>
                  <a:tcPr marL="8381" marR="8381" marT="8381" marB="0" anchor="ctr">
                    <a:solidFill>
                      <a:srgbClr val="01994A"/>
                    </a:solidFill>
                  </a:tcPr>
                </a:tc>
                <a:tc>
                  <a:txBody>
                    <a:bodyPr/>
                    <a:lstStyle/>
                    <a:p>
                      <a:pPr algn="ctr" fontAlgn="ctr"/>
                      <a:r>
                        <a:rPr lang="cs-CZ" sz="1100" u="none" strike="noStrike" dirty="0">
                          <a:solidFill>
                            <a:schemeClr val="bg1"/>
                          </a:solidFill>
                          <a:effectLst/>
                        </a:rPr>
                        <a:t>1 700</a:t>
                      </a:r>
                      <a:endParaRPr lang="cs-CZ" sz="1100" b="0"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extLst>
                  <a:ext uri="{0D108BD9-81ED-4DB2-BD59-A6C34878D82A}">
                    <a16:rowId xmlns:a16="http://schemas.microsoft.com/office/drawing/2014/main" val="3324476342"/>
                  </a:ext>
                </a:extLst>
              </a:tr>
              <a:tr h="185852">
                <a:tc>
                  <a:txBody>
                    <a:bodyPr/>
                    <a:lstStyle/>
                    <a:p>
                      <a:pPr algn="l" fontAlgn="ctr"/>
                      <a:r>
                        <a:rPr lang="cs-CZ" sz="1100" b="1" u="none" strike="noStrike" dirty="0">
                          <a:solidFill>
                            <a:schemeClr val="bg1"/>
                          </a:solidFill>
                          <a:effectLst/>
                        </a:rPr>
                        <a:t>DOMOVY SE ZVLÁŠTNÍM REŽIMEM</a:t>
                      </a:r>
                      <a:endParaRPr lang="cs-CZ" sz="1100" b="1"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tc>
                  <a:txBody>
                    <a:bodyPr/>
                    <a:lstStyle/>
                    <a:p>
                      <a:pPr algn="ctr" fontAlgn="ctr"/>
                      <a:r>
                        <a:rPr lang="cs-CZ" sz="1100" u="none" strike="noStrike" dirty="0">
                          <a:solidFill>
                            <a:schemeClr val="bg1"/>
                          </a:solidFill>
                          <a:effectLst/>
                        </a:rPr>
                        <a:t> </a:t>
                      </a:r>
                      <a:endParaRPr lang="cs-CZ" sz="1100" b="0"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extLst>
                  <a:ext uri="{0D108BD9-81ED-4DB2-BD59-A6C34878D82A}">
                    <a16:rowId xmlns:a16="http://schemas.microsoft.com/office/drawing/2014/main" val="265804535"/>
                  </a:ext>
                </a:extLst>
              </a:tr>
              <a:tr h="185852">
                <a:tc>
                  <a:txBody>
                    <a:bodyPr/>
                    <a:lstStyle/>
                    <a:p>
                      <a:pPr algn="l" fontAlgn="ctr"/>
                      <a:r>
                        <a:rPr lang="cs-CZ" sz="1100" u="none" strike="noStrike">
                          <a:solidFill>
                            <a:schemeClr val="bg1"/>
                          </a:solidFill>
                          <a:effectLst/>
                        </a:rPr>
                        <a:t>Podíl uživatelů ve III. a IV. stupni závislosti do 50 %</a:t>
                      </a:r>
                      <a:endParaRPr lang="cs-CZ" sz="1100" b="0" i="1" u="none" strike="noStrike">
                        <a:solidFill>
                          <a:schemeClr val="bg1"/>
                        </a:solidFill>
                        <a:effectLst/>
                        <a:latin typeface="Times New Roman" panose="02020603050405020304" pitchFamily="18" charset="0"/>
                      </a:endParaRPr>
                    </a:p>
                  </a:txBody>
                  <a:tcPr marL="8381" marR="8381" marT="8381" marB="0" anchor="ctr">
                    <a:solidFill>
                      <a:srgbClr val="01994A"/>
                    </a:solidFill>
                  </a:tcPr>
                </a:tc>
                <a:tc>
                  <a:txBody>
                    <a:bodyPr/>
                    <a:lstStyle/>
                    <a:p>
                      <a:pPr algn="ctr" fontAlgn="ctr"/>
                      <a:r>
                        <a:rPr lang="cs-CZ" sz="1100" u="none" strike="noStrike" dirty="0">
                          <a:solidFill>
                            <a:schemeClr val="bg1"/>
                          </a:solidFill>
                          <a:effectLst/>
                        </a:rPr>
                        <a:t>1 600</a:t>
                      </a:r>
                      <a:endParaRPr lang="cs-CZ" sz="1100" b="0"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extLst>
                  <a:ext uri="{0D108BD9-81ED-4DB2-BD59-A6C34878D82A}">
                    <a16:rowId xmlns:a16="http://schemas.microsoft.com/office/drawing/2014/main" val="3169505404"/>
                  </a:ext>
                </a:extLst>
              </a:tr>
              <a:tr h="185852">
                <a:tc>
                  <a:txBody>
                    <a:bodyPr/>
                    <a:lstStyle/>
                    <a:p>
                      <a:pPr algn="l" fontAlgn="ctr"/>
                      <a:r>
                        <a:rPr lang="cs-CZ" sz="1100" u="none" strike="noStrike">
                          <a:solidFill>
                            <a:schemeClr val="bg1"/>
                          </a:solidFill>
                          <a:effectLst/>
                        </a:rPr>
                        <a:t>Podíl uživatelů ve III. a IV. stupni závislosti od 51 do 80 %</a:t>
                      </a:r>
                      <a:endParaRPr lang="cs-CZ" sz="1100" b="0" i="1" u="none" strike="noStrike">
                        <a:solidFill>
                          <a:schemeClr val="bg1"/>
                        </a:solidFill>
                        <a:effectLst/>
                        <a:latin typeface="Times New Roman" panose="02020603050405020304" pitchFamily="18" charset="0"/>
                      </a:endParaRPr>
                    </a:p>
                  </a:txBody>
                  <a:tcPr marL="8381" marR="8381" marT="8381" marB="0" anchor="ctr">
                    <a:solidFill>
                      <a:srgbClr val="01994A"/>
                    </a:solidFill>
                  </a:tcPr>
                </a:tc>
                <a:tc rowSpan="2">
                  <a:txBody>
                    <a:bodyPr/>
                    <a:lstStyle/>
                    <a:p>
                      <a:pPr algn="ctr" fontAlgn="ctr"/>
                      <a:r>
                        <a:rPr lang="cs-CZ" sz="1100" u="none" strike="noStrike" dirty="0">
                          <a:solidFill>
                            <a:schemeClr val="bg1"/>
                          </a:solidFill>
                          <a:effectLst/>
                        </a:rPr>
                        <a:t>1 650</a:t>
                      </a:r>
                      <a:endParaRPr lang="cs-CZ" sz="1100" b="0"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extLst>
                  <a:ext uri="{0D108BD9-81ED-4DB2-BD59-A6C34878D82A}">
                    <a16:rowId xmlns:a16="http://schemas.microsoft.com/office/drawing/2014/main" val="1039216531"/>
                  </a:ext>
                </a:extLst>
              </a:tr>
              <a:tr h="599811">
                <a:tc>
                  <a:txBody>
                    <a:bodyPr/>
                    <a:lstStyle/>
                    <a:p>
                      <a:pPr algn="just" fontAlgn="ctr"/>
                      <a:r>
                        <a:rPr lang="cs-CZ" sz="1100" u="none" strike="noStrike" dirty="0">
                          <a:solidFill>
                            <a:schemeClr val="bg1"/>
                          </a:solidFill>
                          <a:effectLst/>
                        </a:rPr>
                        <a:t>S převažující cílovou skupinou osob závislých na návykových látkách nebo osob s chronickým duševním onemocněním (mimo cílovou skupinu seniorů s </a:t>
                      </a:r>
                      <a:r>
                        <a:rPr lang="cs-CZ" sz="1100" u="none" strike="noStrike" dirty="0" err="1">
                          <a:solidFill>
                            <a:schemeClr val="bg1"/>
                          </a:solidFill>
                          <a:effectLst/>
                        </a:rPr>
                        <a:t>alzheimerovou</a:t>
                      </a:r>
                      <a:r>
                        <a:rPr lang="cs-CZ" sz="1100" u="none" strike="noStrike" dirty="0">
                          <a:solidFill>
                            <a:schemeClr val="bg1"/>
                          </a:solidFill>
                          <a:effectLst/>
                        </a:rPr>
                        <a:t> nebo jinou formou demence)</a:t>
                      </a:r>
                      <a:endParaRPr lang="cs-CZ" sz="1100" b="0"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tc vMerge="1">
                  <a:txBody>
                    <a:bodyPr/>
                    <a:lstStyle/>
                    <a:p>
                      <a:endParaRPr lang="cs-CZ"/>
                    </a:p>
                  </a:txBody>
                  <a:tcPr/>
                </a:tc>
                <a:extLst>
                  <a:ext uri="{0D108BD9-81ED-4DB2-BD59-A6C34878D82A}">
                    <a16:rowId xmlns:a16="http://schemas.microsoft.com/office/drawing/2014/main" val="2523050216"/>
                  </a:ext>
                </a:extLst>
              </a:tr>
              <a:tr h="185852">
                <a:tc>
                  <a:txBody>
                    <a:bodyPr/>
                    <a:lstStyle/>
                    <a:p>
                      <a:pPr algn="l" fontAlgn="ctr"/>
                      <a:r>
                        <a:rPr lang="cs-CZ" sz="1100" u="none" strike="noStrike" dirty="0">
                          <a:solidFill>
                            <a:schemeClr val="bg1"/>
                          </a:solidFill>
                          <a:effectLst/>
                        </a:rPr>
                        <a:t>Podíl uživatelů ve III. a IV. stupni závislosti od 81 do 100 %</a:t>
                      </a:r>
                      <a:endParaRPr lang="cs-CZ" sz="1100" b="0"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tc>
                  <a:txBody>
                    <a:bodyPr/>
                    <a:lstStyle/>
                    <a:p>
                      <a:pPr algn="ctr" fontAlgn="ctr"/>
                      <a:r>
                        <a:rPr lang="cs-CZ" sz="1100" u="none" strike="noStrike" dirty="0">
                          <a:solidFill>
                            <a:schemeClr val="bg1"/>
                          </a:solidFill>
                          <a:effectLst/>
                        </a:rPr>
                        <a:t>1 800</a:t>
                      </a:r>
                      <a:endParaRPr lang="cs-CZ" sz="1100" b="0" i="1" u="none" strike="noStrike" dirty="0">
                        <a:solidFill>
                          <a:schemeClr val="bg1"/>
                        </a:solidFill>
                        <a:effectLst/>
                        <a:latin typeface="Times New Roman" panose="02020603050405020304" pitchFamily="18" charset="0"/>
                      </a:endParaRPr>
                    </a:p>
                  </a:txBody>
                  <a:tcPr marL="8381" marR="8381" marT="8381" marB="0" anchor="ctr">
                    <a:solidFill>
                      <a:srgbClr val="01994A"/>
                    </a:solidFill>
                  </a:tcPr>
                </a:tc>
                <a:extLst>
                  <a:ext uri="{0D108BD9-81ED-4DB2-BD59-A6C34878D82A}">
                    <a16:rowId xmlns:a16="http://schemas.microsoft.com/office/drawing/2014/main" val="2344728380"/>
                  </a:ext>
                </a:extLst>
              </a:tr>
            </a:tbl>
          </a:graphicData>
        </a:graphic>
      </p:graphicFrame>
      <p:sp>
        <p:nvSpPr>
          <p:cNvPr id="7" name="Zástupný symbol pro číslo snímku 6">
            <a:extLst>
              <a:ext uri="{FF2B5EF4-FFF2-40B4-BE49-F238E27FC236}">
                <a16:creationId xmlns:a16="http://schemas.microsoft.com/office/drawing/2014/main" id="{3892B4C3-D30B-4484-AAD8-577DEA96341F}"/>
              </a:ext>
            </a:extLst>
          </p:cNvPr>
          <p:cNvSpPr>
            <a:spLocks noGrp="1"/>
          </p:cNvSpPr>
          <p:nvPr>
            <p:ph type="sldNum" sz="quarter" idx="12"/>
          </p:nvPr>
        </p:nvSpPr>
        <p:spPr/>
        <p:txBody>
          <a:bodyPr/>
          <a:lstStyle/>
          <a:p>
            <a:fld id="{4EF6FBF6-7ABC-4242-9CEE-9E0D204F2DC1}" type="slidenum">
              <a:rPr lang="cs-CZ" smtClean="0">
                <a:solidFill>
                  <a:schemeClr val="bg1"/>
                </a:solidFill>
              </a:rPr>
              <a:t>30</a:t>
            </a:fld>
            <a:endParaRPr lang="cs-CZ" dirty="0">
              <a:solidFill>
                <a:schemeClr val="bg1"/>
              </a:solidFill>
            </a:endParaRPr>
          </a:p>
        </p:txBody>
      </p:sp>
    </p:spTree>
    <p:extLst>
      <p:ext uri="{BB962C8B-B14F-4D97-AF65-F5344CB8AC3E}">
        <p14:creationId xmlns:p14="http://schemas.microsoft.com/office/powerpoint/2010/main" val="33075651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986518"/>
            <a:ext cx="8291264" cy="4178786"/>
          </a:xfrm>
        </p:spPr>
        <p:txBody>
          <a:bodyPr>
            <a:noAutofit/>
          </a:bodyPr>
          <a:lstStyle/>
          <a:p>
            <a:pPr marL="0" indent="0">
              <a:buNone/>
            </a:pPr>
            <a:endParaRPr lang="cs-CZ" sz="1200" b="1" dirty="0"/>
          </a:p>
          <a:p>
            <a:pPr marL="0" indent="0">
              <a:buNone/>
            </a:pPr>
            <a:endParaRPr lang="cs-CZ" sz="1200" b="1" dirty="0"/>
          </a:p>
          <a:p>
            <a:pPr marL="0" indent="0">
              <a:buNone/>
            </a:pPr>
            <a:r>
              <a:rPr lang="cs-CZ" sz="1200" b="1" dirty="0"/>
              <a:t>Skupina D: služby sociální péče – pobytová forma služby</a:t>
            </a:r>
            <a:endParaRPr lang="cs-CZ" sz="12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426368" y="1012516"/>
            <a:ext cx="8291263" cy="1231106"/>
          </a:xfrm>
          <a:prstGeom prst="rect">
            <a:avLst/>
          </a:prstGeom>
        </p:spPr>
        <p:txBody>
          <a:bodyPr wrap="square">
            <a:spAutoFit/>
          </a:bodyPr>
          <a:lstStyle/>
          <a:p>
            <a:pPr algn="ctr"/>
            <a:r>
              <a:rPr lang="cs-CZ" sz="3200" dirty="0">
                <a:solidFill>
                  <a:srgbClr val="00B050"/>
                </a:solidFill>
                <a:effectLst>
                  <a:outerShdw blurRad="38100" dist="38100" dir="2700000" algn="tl">
                    <a:srgbClr val="000000">
                      <a:alpha val="43137"/>
                    </a:srgbClr>
                  </a:outerShdw>
                </a:effectLst>
              </a:rPr>
              <a:t>ZMĚNY PRO LÉTA 2019-2020</a:t>
            </a:r>
          </a:p>
          <a:p>
            <a:pPr algn="ctr"/>
            <a:r>
              <a:rPr lang="cs-CZ" b="1" dirty="0">
                <a:solidFill>
                  <a:schemeClr val="tx2"/>
                </a:solidFill>
              </a:rPr>
              <a:t>Úprava sankčních podmínek </a:t>
            </a:r>
            <a:endParaRPr lang="cs-CZ" dirty="0"/>
          </a:p>
          <a:p>
            <a:pPr algn="ctr"/>
            <a:r>
              <a:rPr lang="cs-CZ" sz="1200" b="1" dirty="0"/>
              <a:t>v případě kladné výše rozdílu mezi skutečně dosaženými výnosy a prokazatelnými náklady vzniklými v souvislosti se zajištěním sociální služby v souladu s Pověřením a veřejnoprávní smlouvou </a:t>
            </a:r>
          </a:p>
        </p:txBody>
      </p:sp>
      <p:graphicFrame>
        <p:nvGraphicFramePr>
          <p:cNvPr id="4" name="Tabulka 3">
            <a:extLst>
              <a:ext uri="{FF2B5EF4-FFF2-40B4-BE49-F238E27FC236}">
                <a16:creationId xmlns:a16="http://schemas.microsoft.com/office/drawing/2014/main" id="{DC450A30-3AAC-418A-AD47-B5AEE4700399}"/>
              </a:ext>
            </a:extLst>
          </p:cNvPr>
          <p:cNvGraphicFramePr>
            <a:graphicFrameLocks noGrp="1"/>
          </p:cNvGraphicFramePr>
          <p:nvPr>
            <p:extLst>
              <p:ext uri="{D42A27DB-BD31-4B8C-83A1-F6EECF244321}">
                <p14:modId xmlns:p14="http://schemas.microsoft.com/office/powerpoint/2010/main" val="653193172"/>
              </p:ext>
            </p:extLst>
          </p:nvPr>
        </p:nvGraphicFramePr>
        <p:xfrm>
          <a:off x="482959" y="2780899"/>
          <a:ext cx="8178079" cy="3384405"/>
        </p:xfrm>
        <a:graphic>
          <a:graphicData uri="http://schemas.openxmlformats.org/drawingml/2006/table">
            <a:tbl>
              <a:tblPr>
                <a:tableStyleId>{5C22544A-7EE6-4342-B048-85BDC9FD1C3A}</a:tableStyleId>
              </a:tblPr>
              <a:tblGrid>
                <a:gridCol w="6408713">
                  <a:extLst>
                    <a:ext uri="{9D8B030D-6E8A-4147-A177-3AD203B41FA5}">
                      <a16:colId xmlns:a16="http://schemas.microsoft.com/office/drawing/2014/main" val="3589982415"/>
                    </a:ext>
                  </a:extLst>
                </a:gridCol>
                <a:gridCol w="1769366">
                  <a:extLst>
                    <a:ext uri="{9D8B030D-6E8A-4147-A177-3AD203B41FA5}">
                      <a16:colId xmlns:a16="http://schemas.microsoft.com/office/drawing/2014/main" val="146563606"/>
                    </a:ext>
                  </a:extLst>
                </a:gridCol>
              </a:tblGrid>
              <a:tr h="361931">
                <a:tc>
                  <a:txBody>
                    <a:bodyPr/>
                    <a:lstStyle/>
                    <a:p>
                      <a:pPr algn="ctr" fontAlgn="ctr"/>
                      <a:r>
                        <a:rPr lang="cs-CZ" sz="1100" u="none" strike="noStrike" kern="1200" dirty="0">
                          <a:solidFill>
                            <a:schemeClr val="bg1"/>
                          </a:solidFill>
                          <a:effectLst/>
                          <a:latin typeface="+mn-lt"/>
                          <a:ea typeface="+mn-ea"/>
                          <a:cs typeface="+mn-cs"/>
                        </a:rPr>
                        <a:t>Druh</a:t>
                      </a:r>
                      <a:r>
                        <a:rPr lang="cs-CZ" sz="1200" u="none" strike="noStrike" dirty="0">
                          <a:solidFill>
                            <a:schemeClr val="bg1"/>
                          </a:solidFill>
                          <a:effectLst/>
                        </a:rPr>
                        <a:t> služby</a:t>
                      </a:r>
                      <a:endParaRPr lang="cs-CZ" sz="1200" b="1" i="1" u="none" strike="noStrike" dirty="0">
                        <a:solidFill>
                          <a:schemeClr val="bg1"/>
                        </a:solidFill>
                        <a:effectLst/>
                        <a:latin typeface="Times New Roman" panose="02020603050405020304" pitchFamily="18" charset="0"/>
                      </a:endParaRPr>
                    </a:p>
                  </a:txBody>
                  <a:tcPr marL="9525" marR="9525" marT="9525" marB="0" anchor="ctr">
                    <a:solidFill>
                      <a:schemeClr val="tx2"/>
                    </a:solidFill>
                  </a:tcPr>
                </a:tc>
                <a:tc>
                  <a:txBody>
                    <a:bodyPr/>
                    <a:lstStyle/>
                    <a:p>
                      <a:pPr algn="ctr" fontAlgn="ctr"/>
                      <a:r>
                        <a:rPr lang="cs-CZ" sz="1200" u="none" strike="noStrike" dirty="0">
                          <a:solidFill>
                            <a:schemeClr val="bg1"/>
                          </a:solidFill>
                          <a:effectLst/>
                        </a:rPr>
                        <a:t>Maximální výše nákladů na 1 lůžkoden</a:t>
                      </a:r>
                      <a:endParaRPr lang="cs-CZ" sz="1200" b="1" i="1" u="none" strike="noStrike" dirty="0">
                        <a:solidFill>
                          <a:schemeClr val="bg1"/>
                        </a:solidFill>
                        <a:effectLst/>
                        <a:latin typeface="Times New Roman" panose="02020603050405020304" pitchFamily="18" charset="0"/>
                      </a:endParaRPr>
                    </a:p>
                  </a:txBody>
                  <a:tcPr marL="9525" marR="9525" marT="9525" marB="0" anchor="ctr">
                    <a:solidFill>
                      <a:schemeClr val="tx2"/>
                    </a:solidFill>
                  </a:tcPr>
                </a:tc>
                <a:extLst>
                  <a:ext uri="{0D108BD9-81ED-4DB2-BD59-A6C34878D82A}">
                    <a16:rowId xmlns:a16="http://schemas.microsoft.com/office/drawing/2014/main" val="356308780"/>
                  </a:ext>
                </a:extLst>
              </a:tr>
              <a:tr h="193199">
                <a:tc>
                  <a:txBody>
                    <a:bodyPr/>
                    <a:lstStyle/>
                    <a:p>
                      <a:pPr algn="l" fontAlgn="ctr"/>
                      <a:r>
                        <a:rPr lang="cs-CZ" sz="1200" b="1" u="none" strike="noStrike" dirty="0">
                          <a:solidFill>
                            <a:schemeClr val="bg1"/>
                          </a:solidFill>
                          <a:effectLst/>
                        </a:rPr>
                        <a:t>TÝDENNÍ STACIONÁŘE</a:t>
                      </a:r>
                      <a:endParaRPr lang="cs-CZ" sz="1200" b="1"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 </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1852680936"/>
                  </a:ext>
                </a:extLst>
              </a:tr>
              <a:tr h="193199">
                <a:tc>
                  <a:txBody>
                    <a:bodyPr/>
                    <a:lstStyle/>
                    <a:p>
                      <a:pPr algn="l" fontAlgn="ctr"/>
                      <a:r>
                        <a:rPr lang="cs-CZ" sz="1200" u="none" strike="noStrike" dirty="0">
                          <a:solidFill>
                            <a:schemeClr val="bg1"/>
                          </a:solidFill>
                          <a:effectLst/>
                        </a:rPr>
                        <a:t>Podíl uživatelů ve III. a IV. stupni závislosti do 65 %</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1 650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3981045786"/>
                  </a:ext>
                </a:extLst>
              </a:tr>
              <a:tr h="193199">
                <a:tc>
                  <a:txBody>
                    <a:bodyPr/>
                    <a:lstStyle/>
                    <a:p>
                      <a:pPr algn="l" fontAlgn="ctr"/>
                      <a:r>
                        <a:rPr lang="cs-CZ" sz="1200" u="none" strike="noStrike" dirty="0">
                          <a:solidFill>
                            <a:schemeClr val="bg1"/>
                          </a:solidFill>
                          <a:effectLst/>
                        </a:rPr>
                        <a:t>Podíl uživatelů ve III. a IV. stupni závislosti od 66 do 80 %</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1 800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3548122754"/>
                  </a:ext>
                </a:extLst>
              </a:tr>
              <a:tr h="193199">
                <a:tc>
                  <a:txBody>
                    <a:bodyPr/>
                    <a:lstStyle/>
                    <a:p>
                      <a:pPr algn="l" fontAlgn="ctr"/>
                      <a:r>
                        <a:rPr lang="cs-CZ" sz="1200" u="none" strike="noStrike" dirty="0">
                          <a:solidFill>
                            <a:schemeClr val="bg1"/>
                          </a:solidFill>
                          <a:effectLst/>
                        </a:rPr>
                        <a:t>Podíl uživatelů ve III. a IV. stupni závislosti od 81 do 100 %</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1 495</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1017512768"/>
                  </a:ext>
                </a:extLst>
              </a:tr>
              <a:tr h="193199">
                <a:tc>
                  <a:txBody>
                    <a:bodyPr/>
                    <a:lstStyle/>
                    <a:p>
                      <a:pPr algn="l" fontAlgn="ctr"/>
                      <a:r>
                        <a:rPr lang="cs-CZ" sz="1200" b="1" u="none" strike="noStrike" dirty="0">
                          <a:solidFill>
                            <a:schemeClr val="bg1"/>
                          </a:solidFill>
                          <a:effectLst/>
                        </a:rPr>
                        <a:t>Chráněné bydlení</a:t>
                      </a:r>
                      <a:endParaRPr lang="cs-CZ" sz="1200" b="1"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1 500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3345560860"/>
                  </a:ext>
                </a:extLst>
              </a:tr>
              <a:tr h="193199">
                <a:tc>
                  <a:txBody>
                    <a:bodyPr/>
                    <a:lstStyle/>
                    <a:p>
                      <a:pPr algn="l" fontAlgn="ctr"/>
                      <a:r>
                        <a:rPr lang="cs-CZ" sz="1200" b="1" u="none" strike="noStrike" dirty="0">
                          <a:solidFill>
                            <a:schemeClr val="bg1"/>
                          </a:solidFill>
                          <a:effectLst/>
                        </a:rPr>
                        <a:t>Odlehčovací služby – pobytová forma služby</a:t>
                      </a:r>
                      <a:endParaRPr lang="cs-CZ" sz="1200" b="1"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1 800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1706599108"/>
                  </a:ext>
                </a:extLst>
              </a:tr>
              <a:tr h="193199">
                <a:tc>
                  <a:txBody>
                    <a:bodyPr/>
                    <a:lstStyle/>
                    <a:p>
                      <a:pPr algn="l" fontAlgn="ctr"/>
                      <a:r>
                        <a:rPr lang="cs-CZ" sz="1200" b="1" u="none" strike="noStrike" dirty="0">
                          <a:solidFill>
                            <a:schemeClr val="bg1"/>
                          </a:solidFill>
                          <a:effectLst/>
                        </a:rPr>
                        <a:t>Sociální služby poskytované ve zdravotnických zařízeních</a:t>
                      </a:r>
                      <a:endParaRPr lang="cs-CZ" sz="1200" b="1"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1 500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3291669713"/>
                  </a:ext>
                </a:extLst>
              </a:tr>
              <a:tr h="544532">
                <a:tc>
                  <a:txBody>
                    <a:bodyPr/>
                    <a:lstStyle/>
                    <a:p>
                      <a:pPr algn="just" fontAlgn="ctr"/>
                      <a:r>
                        <a:rPr lang="cs-CZ" sz="1200" b="1" u="none" strike="noStrike" dirty="0">
                          <a:solidFill>
                            <a:schemeClr val="bg1"/>
                          </a:solidFill>
                          <a:effectLst/>
                        </a:rPr>
                        <a:t>Malokapacitní pobytová služba sociální péče pro osoby s vysokou mírou nezbytné podpory s kapacitou max. 18 lůžek, přičemž uživatele nejméně v rozsahu 80 % z kapacity zařízení představují:</a:t>
                      </a:r>
                      <a:endParaRPr lang="cs-CZ" sz="1200" b="1"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rowSpan="3">
                  <a:txBody>
                    <a:bodyPr/>
                    <a:lstStyle/>
                    <a:p>
                      <a:pPr algn="ctr" fontAlgn="ctr"/>
                      <a:r>
                        <a:rPr lang="cs-CZ" sz="1200" u="none" strike="noStrike" dirty="0">
                          <a:solidFill>
                            <a:schemeClr val="bg1"/>
                          </a:solidFill>
                          <a:effectLst/>
                        </a:rPr>
                        <a:t>1,1násobek skutečných (plánovaných) nákladů </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1795272753"/>
                  </a:ext>
                </a:extLst>
              </a:tr>
              <a:tr h="238911">
                <a:tc>
                  <a:txBody>
                    <a:bodyPr/>
                    <a:lstStyle/>
                    <a:p>
                      <a:pPr algn="just" fontAlgn="ctr"/>
                      <a:r>
                        <a:rPr lang="cs-CZ" sz="1100" u="none" strike="noStrike" dirty="0">
                          <a:solidFill>
                            <a:schemeClr val="bg1"/>
                          </a:solidFill>
                          <a:effectLst/>
                        </a:rPr>
                        <a:t>1.  osoby závislé na pomoci jiné fyzické osoby ve III. a IV. stupni závislosti nebo </a:t>
                      </a:r>
                      <a:endParaRPr lang="cs-CZ" sz="11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vMerge="1">
                  <a:txBody>
                    <a:bodyPr/>
                    <a:lstStyle/>
                    <a:p>
                      <a:endParaRPr lang="cs-CZ"/>
                    </a:p>
                  </a:txBody>
                  <a:tcPr/>
                </a:tc>
                <a:extLst>
                  <a:ext uri="{0D108BD9-81ED-4DB2-BD59-A6C34878D82A}">
                    <a16:rowId xmlns:a16="http://schemas.microsoft.com/office/drawing/2014/main" val="2822912506"/>
                  </a:ext>
                </a:extLst>
              </a:tr>
              <a:tr h="607720">
                <a:tc>
                  <a:txBody>
                    <a:bodyPr/>
                    <a:lstStyle/>
                    <a:p>
                      <a:pPr algn="just" fontAlgn="ctr"/>
                      <a:r>
                        <a:rPr lang="cs-CZ" sz="1100" u="none" strike="noStrike" dirty="0">
                          <a:solidFill>
                            <a:schemeClr val="bg1"/>
                          </a:solidFill>
                          <a:effectLst/>
                        </a:rPr>
                        <a:t>2. osoby s kombinovaným tělesným a mentálním postižením případně s přidruženým smyslovým postižením, nebo s kombinovaným tělesným či mentálním postižením případně s přidruženým smyslovým postižením a duševním onemocněním nebo osoby s chronickým duševním onemocněním zejména s duálními diagnózami, poruchou autistického spektra.</a:t>
                      </a:r>
                      <a:endParaRPr lang="cs-CZ" sz="11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vMerge="1">
                  <a:txBody>
                    <a:bodyPr/>
                    <a:lstStyle/>
                    <a:p>
                      <a:endParaRPr lang="cs-CZ"/>
                    </a:p>
                  </a:txBody>
                  <a:tcPr/>
                </a:tc>
                <a:extLst>
                  <a:ext uri="{0D108BD9-81ED-4DB2-BD59-A6C34878D82A}">
                    <a16:rowId xmlns:a16="http://schemas.microsoft.com/office/drawing/2014/main" val="949095894"/>
                  </a:ext>
                </a:extLst>
              </a:tr>
              <a:tr h="193199">
                <a:tc>
                  <a:txBody>
                    <a:bodyPr/>
                    <a:lstStyle/>
                    <a:p>
                      <a:pPr algn="l" fontAlgn="ctr"/>
                      <a:r>
                        <a:rPr lang="cs-CZ" sz="1200" b="1" u="none" strike="noStrike" dirty="0">
                          <a:solidFill>
                            <a:schemeClr val="bg1"/>
                          </a:solidFill>
                          <a:effectLst/>
                        </a:rPr>
                        <a:t>Velkokapacitní pobytová služba sociální péče se 101 a více lůžky</a:t>
                      </a:r>
                      <a:endParaRPr lang="cs-CZ" sz="1200" b="1"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tc>
                  <a:txBody>
                    <a:bodyPr/>
                    <a:lstStyle/>
                    <a:p>
                      <a:pPr algn="ctr" fontAlgn="ctr"/>
                      <a:r>
                        <a:rPr lang="cs-CZ" sz="1200" u="none" strike="noStrike" dirty="0">
                          <a:solidFill>
                            <a:schemeClr val="bg1"/>
                          </a:solidFill>
                          <a:effectLst/>
                        </a:rPr>
                        <a:t>1 600</a:t>
                      </a:r>
                      <a:endParaRPr lang="cs-CZ" sz="1200" b="0" i="1" u="none" strike="noStrike" dirty="0">
                        <a:solidFill>
                          <a:schemeClr val="bg1"/>
                        </a:solidFill>
                        <a:effectLst/>
                        <a:latin typeface="Times New Roman" panose="02020603050405020304" pitchFamily="18" charset="0"/>
                      </a:endParaRPr>
                    </a:p>
                  </a:txBody>
                  <a:tcPr marL="9525" marR="9525" marT="9525" marB="0" anchor="ctr">
                    <a:solidFill>
                      <a:srgbClr val="01994A"/>
                    </a:solidFill>
                  </a:tcPr>
                </a:tc>
                <a:extLst>
                  <a:ext uri="{0D108BD9-81ED-4DB2-BD59-A6C34878D82A}">
                    <a16:rowId xmlns:a16="http://schemas.microsoft.com/office/drawing/2014/main" val="2932800832"/>
                  </a:ext>
                </a:extLst>
              </a:tr>
            </a:tbl>
          </a:graphicData>
        </a:graphic>
      </p:graphicFrame>
      <p:sp>
        <p:nvSpPr>
          <p:cNvPr id="5" name="Zástupný symbol pro číslo snímku 4">
            <a:extLst>
              <a:ext uri="{FF2B5EF4-FFF2-40B4-BE49-F238E27FC236}">
                <a16:creationId xmlns:a16="http://schemas.microsoft.com/office/drawing/2014/main" id="{432541D3-A11A-4120-A947-0489B265247A}"/>
              </a:ext>
            </a:extLst>
          </p:cNvPr>
          <p:cNvSpPr>
            <a:spLocks noGrp="1"/>
          </p:cNvSpPr>
          <p:nvPr>
            <p:ph type="sldNum" sz="quarter" idx="12"/>
          </p:nvPr>
        </p:nvSpPr>
        <p:spPr/>
        <p:txBody>
          <a:bodyPr/>
          <a:lstStyle/>
          <a:p>
            <a:fld id="{4EF6FBF6-7ABC-4242-9CEE-9E0D204F2DC1}" type="slidenum">
              <a:rPr lang="cs-CZ" smtClean="0">
                <a:solidFill>
                  <a:schemeClr val="bg1"/>
                </a:solidFill>
              </a:rPr>
              <a:t>31</a:t>
            </a:fld>
            <a:endParaRPr lang="cs-CZ" dirty="0">
              <a:solidFill>
                <a:schemeClr val="bg1"/>
              </a:solidFill>
            </a:endParaRPr>
          </a:p>
        </p:txBody>
      </p:sp>
    </p:spTree>
    <p:extLst>
      <p:ext uri="{BB962C8B-B14F-4D97-AF65-F5344CB8AC3E}">
        <p14:creationId xmlns:p14="http://schemas.microsoft.com/office/powerpoint/2010/main" val="3627893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brázek 5" descr="Obsah obrázku psací potřeby&#10;&#10;Popis vygenerován s vysokou mírou spolehlivosti">
            <a:extLst>
              <a:ext uri="{FF2B5EF4-FFF2-40B4-BE49-F238E27FC236}">
                <a16:creationId xmlns:a16="http://schemas.microsoft.com/office/drawing/2014/main" id="{13C8071E-539E-4B5B-BC14-FBFB29552489}"/>
              </a:ext>
            </a:extLst>
          </p:cNvPr>
          <p:cNvPicPr>
            <a:picLocks noChangeAspect="1"/>
          </p:cNvPicPr>
          <p:nvPr/>
        </p:nvPicPr>
        <p:blipFill>
          <a:blip r:embed="rId2" cstate="print">
            <a:extLst>
              <a:ext uri="{BEBA8EAE-BF5A-486C-A8C5-ECC9F3942E4B}">
                <a14:imgProps xmlns:a14="http://schemas.microsoft.com/office/drawing/2010/main">
                  <a14:imgLayer r:embed="rId3">
                    <a14:imgEffect>
                      <a14:sharpenSoften amount="22000"/>
                    </a14:imgEffect>
                    <a14:imgEffect>
                      <a14:brightnessContrast bright="44000" contrast="-40000"/>
                    </a14:imgEffect>
                  </a14:imgLayer>
                </a14:imgProps>
              </a:ext>
              <a:ext uri="{28A0092B-C50C-407E-A947-70E740481C1C}">
                <a14:useLocalDpi xmlns:a14="http://schemas.microsoft.com/office/drawing/2010/main" val="0"/>
              </a:ext>
            </a:extLst>
          </a:blip>
          <a:stretch>
            <a:fillRect/>
          </a:stretch>
        </p:blipFill>
        <p:spPr>
          <a:xfrm>
            <a:off x="251520" y="2107878"/>
            <a:ext cx="3744416" cy="4154411"/>
          </a:xfrm>
          <a:prstGeom prst="round2DiagRect">
            <a:avLst>
              <a:gd name="adj1" fmla="val 16667"/>
              <a:gd name="adj2" fmla="val 0"/>
            </a:avLst>
          </a:prstGeom>
          <a:ln w="88900" cap="sq">
            <a:solidFill>
              <a:srgbClr val="FFFFFF"/>
            </a:solidFill>
            <a:miter lim="800000"/>
          </a:ln>
          <a:effectLst>
            <a:outerShdw blurRad="177800" algn="tl" rotWithShape="0">
              <a:srgbClr val="000000">
                <a:alpha val="43000"/>
              </a:srgbClr>
            </a:outerShdw>
            <a:reflection stA="45000" endPos="65000" dist="50800" dir="5400000" sy="-100000" algn="bl" rotWithShape="0"/>
          </a:effectLst>
        </p:spPr>
      </p:pic>
      <p:sp>
        <p:nvSpPr>
          <p:cNvPr id="3" name="Zástupný symbol pro obsah 2"/>
          <p:cNvSpPr>
            <a:spLocks noGrp="1"/>
          </p:cNvSpPr>
          <p:nvPr>
            <p:ph idx="1"/>
          </p:nvPr>
        </p:nvSpPr>
        <p:spPr>
          <a:xfrm>
            <a:off x="457200" y="1628800"/>
            <a:ext cx="8229600" cy="4608511"/>
          </a:xfrm>
        </p:spPr>
        <p:txBody>
          <a:bodyPr>
            <a:noAutofit/>
          </a:bodyPr>
          <a:lstStyle/>
          <a:p>
            <a:pPr marL="0" indent="0" algn="just">
              <a:lnSpc>
                <a:spcPct val="120000"/>
              </a:lnSpc>
              <a:spcBef>
                <a:spcPct val="0"/>
              </a:spcBef>
              <a:buNone/>
            </a:pPr>
            <a:r>
              <a:rPr lang="cs-CZ" sz="1800" b="1" u="sng" dirty="0"/>
              <a:t>Shrnutí důležitých bodů:</a:t>
            </a:r>
          </a:p>
          <a:p>
            <a:pPr marL="3714750" lvl="8" indent="-171450" algn="just">
              <a:buFont typeface="Wingdings" panose="05000000000000000000" pitchFamily="2" charset="2"/>
              <a:buChar char="Ø"/>
            </a:pPr>
            <a:r>
              <a:rPr lang="cs-CZ" sz="1400" b="1" dirty="0"/>
              <a:t>Pro následující období pracovní doba pracovníků v přímé péči bude započítávaná jako úhradová nově ve výši 80 % celkového ročního fondu pracovní doby (původně 90 %),</a:t>
            </a:r>
          </a:p>
          <a:p>
            <a:pPr marL="3714750" lvl="8" indent="-171450" algn="just">
              <a:buFont typeface="Wingdings" panose="05000000000000000000" pitchFamily="2" charset="2"/>
              <a:buChar char="Ø"/>
            </a:pPr>
            <a:endParaRPr lang="cs-CZ" sz="1400" b="1" dirty="0"/>
          </a:p>
          <a:p>
            <a:pPr marL="3714750" lvl="8" indent="-171450" algn="just">
              <a:buFont typeface="Wingdings" panose="05000000000000000000" pitchFamily="2" charset="2"/>
              <a:buChar char="Ø"/>
            </a:pPr>
            <a:r>
              <a:rPr lang="cs-CZ" sz="1400" b="1" dirty="0"/>
              <a:t>Žádosti o finanční podporu se nově budou předávat v tištěné podobě,</a:t>
            </a:r>
          </a:p>
          <a:p>
            <a:pPr marL="3714750" lvl="8" indent="-171450" algn="just">
              <a:buFont typeface="Wingdings" panose="05000000000000000000" pitchFamily="2" charset="2"/>
              <a:buChar char="Ø"/>
            </a:pPr>
            <a:endParaRPr lang="cs-CZ" sz="1400" b="1" dirty="0"/>
          </a:p>
          <a:p>
            <a:pPr marL="3714750" lvl="8" indent="-171450" algn="just">
              <a:buFont typeface="Wingdings" panose="05000000000000000000" pitchFamily="2" charset="2"/>
              <a:buChar char="Ø"/>
            </a:pPr>
            <a:r>
              <a:rPr lang="cs-CZ" sz="1400" b="1" dirty="0"/>
              <a:t>Nárůst požadované finanční podpory nesmí být vyšší než 12 % ve srovnání se schválenou finanční podporou poskytnutou na danou sociální službu v předchozím roce,</a:t>
            </a:r>
          </a:p>
          <a:p>
            <a:pPr marL="3714750" lvl="8" indent="-171450" algn="just">
              <a:buFont typeface="Wingdings" panose="05000000000000000000" pitchFamily="2" charset="2"/>
              <a:buChar char="Ø"/>
            </a:pPr>
            <a:endParaRPr lang="cs-CZ" sz="1400" b="1" dirty="0"/>
          </a:p>
          <a:p>
            <a:pPr marL="3714750" lvl="8" indent="-171450" algn="just">
              <a:buFont typeface="Wingdings" panose="05000000000000000000" pitchFamily="2" charset="2"/>
              <a:buChar char="Ø"/>
            </a:pPr>
            <a:r>
              <a:rPr lang="cs-CZ" sz="1400" b="1" dirty="0"/>
              <a:t>Sankční podmínky,</a:t>
            </a:r>
          </a:p>
          <a:p>
            <a:pPr marL="3714750" lvl="8" indent="-171450" algn="just">
              <a:buFont typeface="Wingdings" panose="05000000000000000000" pitchFamily="2" charset="2"/>
              <a:buChar char="Ø"/>
            </a:pPr>
            <a:endParaRPr lang="cs-CZ" sz="1400" b="1" dirty="0"/>
          </a:p>
          <a:p>
            <a:pPr marL="3714750" lvl="8" indent="-171450" algn="just">
              <a:buFont typeface="Wingdings" panose="05000000000000000000" pitchFamily="2" charset="2"/>
              <a:buChar char="Ø"/>
            </a:pPr>
            <a:r>
              <a:rPr lang="cs-CZ" sz="1400" b="1" dirty="0"/>
              <a:t>Nesplnění stanovené minimální hodnoty plnění indikátoru výkonnosti.</a:t>
            </a:r>
          </a:p>
          <a:p>
            <a:pPr marL="3714750" lvl="8" indent="-171450" algn="just">
              <a:buFont typeface="Wingdings" panose="05000000000000000000" pitchFamily="2" charset="2"/>
              <a:buChar char="Ø"/>
            </a:pPr>
            <a:endParaRPr lang="cs-CZ" sz="1200" b="1" dirty="0"/>
          </a:p>
          <a:p>
            <a:pPr marL="3714750" lvl="8" indent="-171450" algn="just">
              <a:buFont typeface="Wingdings" panose="05000000000000000000" pitchFamily="2" charset="2"/>
              <a:buChar char="Ø"/>
            </a:pPr>
            <a:endParaRPr lang="cs-CZ" sz="1200" b="1" dirty="0"/>
          </a:p>
          <a:p>
            <a:pPr marL="3714750" lvl="8" indent="-171450" algn="just">
              <a:buFont typeface="Wingdings" panose="05000000000000000000" pitchFamily="2" charset="2"/>
              <a:buChar char="Ø"/>
            </a:pPr>
            <a:endParaRPr lang="cs-CZ" sz="1200" b="1" dirty="0"/>
          </a:p>
          <a:p>
            <a:pPr marL="3714750" lvl="8" indent="-171450" algn="just">
              <a:buFont typeface="Wingdings" panose="05000000000000000000" pitchFamily="2" charset="2"/>
              <a:buChar char="Ø"/>
            </a:pPr>
            <a:endParaRPr lang="cs-CZ" sz="1200" dirty="0"/>
          </a:p>
        </p:txBody>
      </p:sp>
      <p:pic>
        <p:nvPicPr>
          <p:cNvPr id="205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délník 1"/>
          <p:cNvSpPr/>
          <p:nvPr/>
        </p:nvSpPr>
        <p:spPr>
          <a:xfrm>
            <a:off x="755576" y="1124744"/>
            <a:ext cx="7920880" cy="584775"/>
          </a:xfrm>
          <a:prstGeom prst="rect">
            <a:avLst/>
          </a:prstGeom>
        </p:spPr>
        <p:txBody>
          <a:bodyPr wrap="square">
            <a:spAutoFit/>
          </a:bodyPr>
          <a:lstStyle/>
          <a:p>
            <a:pPr algn="ctr"/>
            <a:r>
              <a:rPr lang="cs-CZ" sz="3200" b="1" dirty="0">
                <a:solidFill>
                  <a:srgbClr val="00B050"/>
                </a:solidFill>
                <a:effectLst>
                  <a:outerShdw blurRad="38100" dist="38100" dir="2700000" algn="tl">
                    <a:srgbClr val="000000">
                      <a:alpha val="43137"/>
                    </a:srgbClr>
                  </a:outerShdw>
                </a:effectLst>
              </a:rPr>
              <a:t>ZÁVĚREM</a:t>
            </a:r>
            <a:endParaRPr lang="cs-CZ" sz="3200" dirty="0">
              <a:solidFill>
                <a:srgbClr val="00B050"/>
              </a:solidFill>
              <a:effectLst>
                <a:outerShdw blurRad="38100" dist="38100" dir="2700000" algn="tl">
                  <a:srgbClr val="000000">
                    <a:alpha val="43137"/>
                  </a:srgbClr>
                </a:outerShdw>
              </a:effectLst>
            </a:endParaRPr>
          </a:p>
        </p:txBody>
      </p:sp>
      <p:sp>
        <p:nvSpPr>
          <p:cNvPr id="4" name="Zástupný symbol pro číslo snímku 3">
            <a:extLst>
              <a:ext uri="{FF2B5EF4-FFF2-40B4-BE49-F238E27FC236}">
                <a16:creationId xmlns:a16="http://schemas.microsoft.com/office/drawing/2014/main" id="{8C0DAF77-BF9E-4E1B-99FD-B6BBE74D04D7}"/>
              </a:ext>
            </a:extLst>
          </p:cNvPr>
          <p:cNvSpPr>
            <a:spLocks noGrp="1"/>
          </p:cNvSpPr>
          <p:nvPr>
            <p:ph type="sldNum" sz="quarter" idx="12"/>
          </p:nvPr>
        </p:nvSpPr>
        <p:spPr/>
        <p:txBody>
          <a:bodyPr/>
          <a:lstStyle/>
          <a:p>
            <a:fld id="{4EF6FBF6-7ABC-4242-9CEE-9E0D204F2DC1}" type="slidenum">
              <a:rPr lang="cs-CZ" smtClean="0">
                <a:solidFill>
                  <a:schemeClr val="bg1"/>
                </a:solidFill>
              </a:rPr>
              <a:t>32</a:t>
            </a:fld>
            <a:endParaRPr lang="cs-CZ" dirty="0">
              <a:solidFill>
                <a:schemeClr val="bg1"/>
              </a:solidFill>
            </a:endParaRPr>
          </a:p>
        </p:txBody>
      </p:sp>
    </p:spTree>
    <p:extLst>
      <p:ext uri="{BB962C8B-B14F-4D97-AF65-F5344CB8AC3E}">
        <p14:creationId xmlns:p14="http://schemas.microsoft.com/office/powerpoint/2010/main" val="38104371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26368" y="1524854"/>
            <a:ext cx="8291264" cy="4784466"/>
          </a:xfrm>
        </p:spPr>
        <p:txBody>
          <a:bodyPr>
            <a:noAutofit/>
          </a:bodyPr>
          <a:lstStyle/>
          <a:p>
            <a:pPr marL="0" indent="0" algn="ctr">
              <a:lnSpc>
                <a:spcPct val="120000"/>
              </a:lnSpc>
              <a:spcBef>
                <a:spcPct val="0"/>
              </a:spcBef>
              <a:buNone/>
            </a:pPr>
            <a:endParaRPr lang="cs-CZ" sz="2400" b="1" dirty="0">
              <a:solidFill>
                <a:schemeClr val="tx2"/>
              </a:solidFill>
            </a:endParaRPr>
          </a:p>
          <a:p>
            <a:pPr marL="0" indent="0" algn="ctr">
              <a:lnSpc>
                <a:spcPct val="120000"/>
              </a:lnSpc>
              <a:spcBef>
                <a:spcPct val="0"/>
              </a:spcBef>
              <a:buNone/>
            </a:pPr>
            <a:endParaRPr lang="cs-CZ" sz="2400" b="1" dirty="0">
              <a:solidFill>
                <a:schemeClr val="tx2"/>
              </a:solidFill>
            </a:endParaRPr>
          </a:p>
          <a:p>
            <a:pPr marL="0" indent="0" algn="ctr">
              <a:lnSpc>
                <a:spcPct val="120000"/>
              </a:lnSpc>
              <a:spcBef>
                <a:spcPct val="0"/>
              </a:spcBef>
              <a:buNone/>
            </a:pPr>
            <a:endParaRPr lang="cs-CZ" sz="2400" b="1" dirty="0">
              <a:solidFill>
                <a:schemeClr val="tx2"/>
              </a:solidFill>
            </a:endParaRPr>
          </a:p>
          <a:p>
            <a:pPr marL="0" indent="0" algn="ctr">
              <a:lnSpc>
                <a:spcPct val="120000"/>
              </a:lnSpc>
              <a:spcBef>
                <a:spcPct val="0"/>
              </a:spcBef>
              <a:buNone/>
            </a:pPr>
            <a:r>
              <a:rPr lang="cs-CZ" sz="4800" b="1" dirty="0">
                <a:solidFill>
                  <a:srgbClr val="00B050"/>
                </a:solidFill>
                <a:effectLst>
                  <a:outerShdw blurRad="38100" dist="38100" dir="2700000" algn="tl">
                    <a:srgbClr val="000000">
                      <a:alpha val="43137"/>
                    </a:srgbClr>
                  </a:outerShdw>
                </a:effectLst>
              </a:rPr>
              <a:t>Děkujeme za pozornost</a:t>
            </a:r>
          </a:p>
          <a:p>
            <a:pPr algn="just">
              <a:lnSpc>
                <a:spcPct val="120000"/>
              </a:lnSpc>
              <a:spcBef>
                <a:spcPct val="0"/>
              </a:spcBef>
            </a:pPr>
            <a:endParaRPr lang="cs-CZ" sz="2400" b="1" dirty="0">
              <a:solidFill>
                <a:schemeClr val="tx2"/>
              </a:solidFill>
            </a:endParaRPr>
          </a:p>
          <a:p>
            <a:pPr marL="0" indent="0" algn="just">
              <a:lnSpc>
                <a:spcPct val="120000"/>
              </a:lnSpc>
              <a:spcBef>
                <a:spcPct val="0"/>
              </a:spcBef>
              <a:buNone/>
            </a:pPr>
            <a:endParaRPr lang="cs-CZ" sz="2400" b="1" dirty="0">
              <a:solidFill>
                <a:schemeClr val="tx2"/>
              </a:solidFill>
            </a:endParaRPr>
          </a:p>
          <a:p>
            <a:pPr marL="0" indent="0" algn="just">
              <a:lnSpc>
                <a:spcPct val="120000"/>
              </a:lnSpc>
              <a:spcBef>
                <a:spcPct val="0"/>
              </a:spcBef>
              <a:buNone/>
            </a:pPr>
            <a:endParaRPr lang="cs-CZ" sz="2400" b="1" dirty="0">
              <a:solidFill>
                <a:schemeClr val="tx2"/>
              </a:solidFill>
            </a:endParaRPr>
          </a:p>
          <a:p>
            <a:pPr marL="0" indent="0" algn="just">
              <a:lnSpc>
                <a:spcPct val="120000"/>
              </a:lnSpc>
              <a:spcBef>
                <a:spcPct val="0"/>
              </a:spcBef>
              <a:buNone/>
            </a:pPr>
            <a:endParaRPr lang="cs-CZ" sz="2400" b="1" dirty="0">
              <a:solidFill>
                <a:schemeClr val="tx2"/>
              </a:solidFill>
            </a:endParaRPr>
          </a:p>
          <a:p>
            <a:pPr marL="0" indent="0" algn="just">
              <a:lnSpc>
                <a:spcPct val="120000"/>
              </a:lnSpc>
              <a:spcBef>
                <a:spcPct val="0"/>
              </a:spcBef>
              <a:buNone/>
            </a:pPr>
            <a:endParaRPr lang="cs-CZ" sz="2400" b="1" dirty="0">
              <a:solidFill>
                <a:schemeClr val="tx2"/>
              </a:solidFill>
            </a:endParaRPr>
          </a:p>
          <a:p>
            <a:pPr marL="0" indent="0" algn="just">
              <a:lnSpc>
                <a:spcPct val="120000"/>
              </a:lnSpc>
              <a:spcBef>
                <a:spcPct val="0"/>
              </a:spcBef>
              <a:buNone/>
            </a:pPr>
            <a:r>
              <a:rPr lang="cs-CZ" sz="1600" b="1" dirty="0">
                <a:solidFill>
                  <a:schemeClr val="tx2"/>
                </a:solidFill>
              </a:rPr>
              <a:t>Dne: 06.09.2018, Brno</a:t>
            </a:r>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43" r="10025"/>
          <a:stretch/>
        </p:blipFill>
        <p:spPr bwMode="auto">
          <a:xfrm>
            <a:off x="0" y="0"/>
            <a:ext cx="9144000" cy="1012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10028"/>
          <a:stretch/>
        </p:blipFill>
        <p:spPr bwMode="auto">
          <a:xfrm>
            <a:off x="0" y="6381328"/>
            <a:ext cx="9144000" cy="479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Zástupný symbol pro číslo snímku 1">
            <a:extLst>
              <a:ext uri="{FF2B5EF4-FFF2-40B4-BE49-F238E27FC236}">
                <a16:creationId xmlns:a16="http://schemas.microsoft.com/office/drawing/2014/main" id="{7D28B351-5F2E-4AA2-97CD-68509226E9AA}"/>
              </a:ext>
            </a:extLst>
          </p:cNvPr>
          <p:cNvSpPr>
            <a:spLocks noGrp="1"/>
          </p:cNvSpPr>
          <p:nvPr>
            <p:ph type="sldNum" sz="quarter" idx="12"/>
          </p:nvPr>
        </p:nvSpPr>
        <p:spPr/>
        <p:txBody>
          <a:bodyPr/>
          <a:lstStyle/>
          <a:p>
            <a:fld id="{4EF6FBF6-7ABC-4242-9CEE-9E0D204F2DC1}" type="slidenum">
              <a:rPr lang="cs-CZ" smtClean="0"/>
              <a:t>33</a:t>
            </a:fld>
            <a:endParaRPr lang="cs-CZ"/>
          </a:p>
        </p:txBody>
      </p:sp>
    </p:spTree>
    <p:extLst>
      <p:ext uri="{BB962C8B-B14F-4D97-AF65-F5344CB8AC3E}">
        <p14:creationId xmlns:p14="http://schemas.microsoft.com/office/powerpoint/2010/main" val="544807290"/>
      </p:ext>
    </p:extLst>
  </p:cSld>
  <p:clrMapOvr>
    <a:masterClrMapping/>
  </p:clrMapOvr>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TM10001106[[fn=Značka]]</Template>
  <TotalTime>2775</TotalTime>
  <Words>3989</Words>
  <Application>Microsoft Office PowerPoint</Application>
  <PresentationFormat>Předvádění na obrazovce (4:3)</PresentationFormat>
  <Paragraphs>632</Paragraphs>
  <Slides>33</Slides>
  <Notes>0</Notes>
  <HiddenSlides>0</HiddenSlides>
  <MMClips>0</MMClips>
  <ScaleCrop>false</ScaleCrop>
  <HeadingPairs>
    <vt:vector size="6" baseType="variant">
      <vt:variant>
        <vt:lpstr>Použitá písma</vt:lpstr>
      </vt:variant>
      <vt:variant>
        <vt:i4>6</vt:i4>
      </vt:variant>
      <vt:variant>
        <vt:lpstr>Motiv</vt:lpstr>
      </vt:variant>
      <vt:variant>
        <vt:i4>1</vt:i4>
      </vt:variant>
      <vt:variant>
        <vt:lpstr>Nadpisy snímků</vt:lpstr>
      </vt:variant>
      <vt:variant>
        <vt:i4>33</vt:i4>
      </vt:variant>
    </vt:vector>
  </HeadingPairs>
  <TitlesOfParts>
    <vt:vector size="40" baseType="lpstr">
      <vt:lpstr>Arial</vt:lpstr>
      <vt:lpstr>Calibri</vt:lpstr>
      <vt:lpstr>Cambria Math</vt:lpstr>
      <vt:lpstr>Courier New</vt:lpstr>
      <vt:lpstr>Times New Roman</vt:lpstr>
      <vt:lpstr>Wingdings</vt:lpstr>
      <vt:lpstr>Motiv systému Office</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AUGUR Consulting s.r.o.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 „Evidence uživatelů a žadatelů sociálních služeb v Jihomoravském kraji“</dc:title>
  <dc:creator>Anna Židlíková</dc:creator>
  <cp:lastModifiedBy>Adamcová Kateřina</cp:lastModifiedBy>
  <cp:revision>199</cp:revision>
  <cp:lastPrinted>2017-09-21T11:11:13Z</cp:lastPrinted>
  <dcterms:created xsi:type="dcterms:W3CDTF">2017-03-16T10:55:58Z</dcterms:created>
  <dcterms:modified xsi:type="dcterms:W3CDTF">2018-10-11T08:09:12Z</dcterms:modified>
</cp:coreProperties>
</file>